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47"/>
  </p:notesMasterIdLst>
  <p:sldIdLst>
    <p:sldId id="256" r:id="rId2"/>
    <p:sldId id="329" r:id="rId3"/>
    <p:sldId id="257" r:id="rId4"/>
    <p:sldId id="293" r:id="rId5"/>
    <p:sldId id="260" r:id="rId6"/>
    <p:sldId id="294" r:id="rId7"/>
    <p:sldId id="262" r:id="rId8"/>
    <p:sldId id="295" r:id="rId9"/>
    <p:sldId id="296" r:id="rId10"/>
    <p:sldId id="301" r:id="rId11"/>
    <p:sldId id="297" r:id="rId12"/>
    <p:sldId id="304" r:id="rId13"/>
    <p:sldId id="298" r:id="rId14"/>
    <p:sldId id="299" r:id="rId15"/>
    <p:sldId id="305" r:id="rId16"/>
    <p:sldId id="306" r:id="rId17"/>
    <p:sldId id="330" r:id="rId18"/>
    <p:sldId id="263" r:id="rId19"/>
    <p:sldId id="307" r:id="rId20"/>
    <p:sldId id="308" r:id="rId21"/>
    <p:sldId id="310" r:id="rId22"/>
    <p:sldId id="309" r:id="rId23"/>
    <p:sldId id="311" r:id="rId24"/>
    <p:sldId id="314" r:id="rId25"/>
    <p:sldId id="315" r:id="rId26"/>
    <p:sldId id="316" r:id="rId27"/>
    <p:sldId id="317" r:id="rId28"/>
    <p:sldId id="319" r:id="rId29"/>
    <p:sldId id="318" r:id="rId30"/>
    <p:sldId id="320" r:id="rId31"/>
    <p:sldId id="321" r:id="rId32"/>
    <p:sldId id="322" r:id="rId33"/>
    <p:sldId id="331" r:id="rId34"/>
    <p:sldId id="265" r:id="rId35"/>
    <p:sldId id="312" r:id="rId36"/>
    <p:sldId id="323" r:id="rId37"/>
    <p:sldId id="327" r:id="rId38"/>
    <p:sldId id="328" r:id="rId39"/>
    <p:sldId id="324" r:id="rId40"/>
    <p:sldId id="325" r:id="rId41"/>
    <p:sldId id="326" r:id="rId42"/>
    <p:sldId id="332" r:id="rId43"/>
    <p:sldId id="266" r:id="rId44"/>
    <p:sldId id="313" r:id="rId45"/>
    <p:sldId id="273" r:id="rId46"/>
  </p:sldIdLst>
  <p:sldSz cx="9144000" cy="5143500" type="screen16x9"/>
  <p:notesSz cx="6858000" cy="9144000"/>
  <p:embeddedFontLst>
    <p:embeddedFont>
      <p:font typeface="Bebas Neue" panose="020B0606020202050201" pitchFamily="34" charset="0"/>
      <p:regular r:id="rId48"/>
    </p:embeddedFont>
    <p:embeddedFont>
      <p:font typeface="Golos Text" panose="020B0604020202020204" charset="0"/>
      <p:regular r:id="rId49"/>
      <p:bold r:id="rId50"/>
    </p:embeddedFont>
    <p:embeddedFont>
      <p:font typeface="Golos Text Medium" panose="020B0604020202020204" charset="0"/>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7C6FC0-674E-45B0-94D8-C9119D95E9B7}">
  <a:tblStyle styleId="{D97C6FC0-674E-45B0-94D8-C9119D95E9B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3" d="100"/>
          <a:sy n="53" d="100"/>
        </p:scale>
        <p:origin x="32" y="5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5534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356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2771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2326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128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275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4355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961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13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9355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1800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9533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7498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1629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031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13522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5819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7667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9271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963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41687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02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25951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44828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 will be compared as the user ID which will be very unlikely to match any as the IDs are numbers. The single quote will mark the end of the ID condition. An additional condition is provided with or which is followed by a condition that is always true. This will produce the list of all users in the database. The last single quote is omitted as a quote will be added by the script after the entered text. </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7276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5123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7814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5600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367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6934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4517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24385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70484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2b21ebf29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2b21ebf29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Task A </a:t>
            </a:r>
            <a:r>
              <a:rPr lang="en-MY" dirty="0" err="1"/>
              <a:t>eg</a:t>
            </a:r>
            <a:r>
              <a:rPr lang="en-MY" dirty="0"/>
              <a:t> credit card info</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2b21ebf29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2b21ebf29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64505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2b21ebf290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22b21ebf290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8740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8023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14778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2" r:id="rId12"/>
    <p:sldLayoutId id="214748366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24.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579354" y="1415376"/>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Assignment 3</a:t>
            </a:r>
            <a:br>
              <a:rPr lang="en" dirty="0"/>
            </a:br>
            <a:r>
              <a:rPr lang="en" dirty="0"/>
              <a:t>Web Hacking Challenge</a:t>
            </a:r>
            <a:br>
              <a:rPr lang="en" dirty="0"/>
            </a:br>
            <a:r>
              <a:rPr lang="en" sz="1600" dirty="0"/>
              <a:t>T</a:t>
            </a:r>
            <a:r>
              <a:rPr lang="en-MY" sz="1600" dirty="0"/>
              <a:t>eh Jia Xuan 32844700</a:t>
            </a:r>
            <a:endParaRPr dirty="0">
              <a:solidFill>
                <a:schemeClr val="accent3"/>
              </a:solidFill>
            </a:endParaRPr>
          </a:p>
        </p:txBody>
      </p:sp>
      <p:cxnSp>
        <p:nvCxnSpPr>
          <p:cNvPr id="83" name="Google Shape;83;p21"/>
          <p:cNvCxnSpPr/>
          <p:nvPr/>
        </p:nvCxnSpPr>
        <p:spPr>
          <a:xfrm>
            <a:off x="5043694" y="2047604"/>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84" name="Google Shape;84;p21"/>
          <p:cNvGrpSpPr/>
          <p:nvPr/>
        </p:nvGrpSpPr>
        <p:grpSpPr>
          <a:xfrm>
            <a:off x="6507498" y="2917498"/>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1"/>
          <p:cNvGrpSpPr/>
          <p:nvPr/>
        </p:nvGrpSpPr>
        <p:grpSpPr>
          <a:xfrm>
            <a:off x="6710076" y="961685"/>
            <a:ext cx="1718823"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1"/>
          <p:cNvGrpSpPr/>
          <p:nvPr/>
        </p:nvGrpSpPr>
        <p:grpSpPr>
          <a:xfrm>
            <a:off x="5464073" y="2460613"/>
            <a:ext cx="1147199" cy="637372"/>
            <a:chOff x="315275" y="3124950"/>
            <a:chExt cx="658175" cy="365675"/>
          </a:xfrm>
        </p:grpSpPr>
        <p:sp>
          <p:nvSpPr>
            <p:cNvPr id="166" name="Google Shape;166;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1"/>
          <p:cNvGrpSpPr/>
          <p:nvPr/>
        </p:nvGrpSpPr>
        <p:grpSpPr>
          <a:xfrm flipH="1">
            <a:off x="6333399" y="714161"/>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1"/>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b="1" dirty="0">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Point 1, 2 &amp; 3 </a:t>
            </a:r>
            <a:endParaRPr dirty="0">
              <a:solidFill>
                <a:schemeClr val="accent3"/>
              </a:solidFill>
            </a:endParaRPr>
          </a:p>
        </p:txBody>
      </p:sp>
      <p:sp>
        <p:nvSpPr>
          <p:cNvPr id="2" name="TextBox 1">
            <a:extLst>
              <a:ext uri="{FF2B5EF4-FFF2-40B4-BE49-F238E27FC236}">
                <a16:creationId xmlns:a16="http://schemas.microsoft.com/office/drawing/2014/main" id="{7C49545A-7EF6-1FBF-FFF4-AD6AE121D1E4}"/>
              </a:ext>
            </a:extLst>
          </p:cNvPr>
          <p:cNvSpPr txBox="1"/>
          <p:nvPr/>
        </p:nvSpPr>
        <p:spPr>
          <a:xfrm>
            <a:off x="715100" y="1558841"/>
            <a:ext cx="7713900" cy="2862322"/>
          </a:xfrm>
          <a:prstGeom prst="rect">
            <a:avLst/>
          </a:prstGeom>
          <a:noFill/>
        </p:spPr>
        <p:txBody>
          <a:bodyPr wrap="square" rtlCol="0">
            <a:spAutoFit/>
          </a:bodyPr>
          <a:lstStyle/>
          <a:p>
            <a:r>
              <a:rPr lang="en-MY" sz="2000" dirty="0">
                <a:solidFill>
                  <a:schemeClr val="accent1"/>
                </a:solidFill>
              </a:rPr>
              <a:t>Test Result</a:t>
            </a:r>
            <a:r>
              <a:rPr lang="en-MY" sz="2000" dirty="0"/>
              <a:t>: </a:t>
            </a:r>
          </a:p>
          <a:p>
            <a:pPr marL="285750" indent="-285750">
              <a:buFont typeface="Arial" panose="020B0604020202020204" pitchFamily="34" charset="0"/>
              <a:buChar char="•"/>
            </a:pPr>
            <a:r>
              <a:rPr lang="en-MY" sz="2000" dirty="0"/>
              <a:t>Reflected XSS attack failed</a:t>
            </a:r>
          </a:p>
          <a:p>
            <a:pPr marL="285750" indent="-285750">
              <a:buFont typeface="Arial" panose="020B0604020202020204" pitchFamily="34" charset="0"/>
              <a:buChar char="•"/>
            </a:pPr>
            <a:r>
              <a:rPr lang="en-MY" sz="2000" dirty="0"/>
              <a:t>Input is properly sanitised and encoded</a:t>
            </a:r>
          </a:p>
          <a:p>
            <a:endParaRPr lang="en-MY" sz="2000" dirty="0"/>
          </a:p>
          <a:p>
            <a:r>
              <a:rPr lang="en-MY" sz="2000" dirty="0">
                <a:solidFill>
                  <a:schemeClr val="accent1"/>
                </a:solidFill>
              </a:rPr>
              <a:t>Interpretation/Conclusion</a:t>
            </a:r>
            <a:r>
              <a:rPr lang="en-MY" sz="2000" dirty="0"/>
              <a:t>: </a:t>
            </a:r>
          </a:p>
          <a:p>
            <a:pPr marL="285750" indent="-285750">
              <a:buFont typeface="Arial" panose="020B0604020202020204" pitchFamily="34" charset="0"/>
              <a:buChar char="•"/>
            </a:pPr>
            <a:r>
              <a:rPr lang="en-MY" sz="2000" dirty="0"/>
              <a:t>Reflected XSS vulnerability does not exist</a:t>
            </a:r>
          </a:p>
          <a:p>
            <a:pPr marL="285750" indent="-285750">
              <a:buFont typeface="Arial" panose="020B0604020202020204" pitchFamily="34" charset="0"/>
              <a:buChar char="•"/>
            </a:pPr>
            <a:r>
              <a:rPr lang="en-MY" sz="2000" dirty="0"/>
              <a:t>Login failed </a:t>
            </a:r>
          </a:p>
          <a:p>
            <a:pPr marL="285750" indent="-285750">
              <a:buFont typeface="Arial" panose="020B0604020202020204" pitchFamily="34" charset="0"/>
              <a:buChar char="•"/>
            </a:pPr>
            <a:r>
              <a:rPr lang="en-MY" sz="2000" dirty="0"/>
              <a:t>does not execute the script</a:t>
            </a:r>
          </a:p>
          <a:p>
            <a:endParaRPr lang="en-MY" sz="2000" dirty="0"/>
          </a:p>
        </p:txBody>
      </p:sp>
    </p:spTree>
    <p:extLst>
      <p:ext uri="{BB962C8B-B14F-4D97-AF65-F5344CB8AC3E}">
        <p14:creationId xmlns:p14="http://schemas.microsoft.com/office/powerpoint/2010/main" val="3622925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Point 4</a:t>
            </a:r>
            <a:endParaRPr dirty="0">
              <a:solidFill>
                <a:schemeClr val="accent3"/>
              </a:solidFill>
            </a:endParaRPr>
          </a:p>
        </p:txBody>
      </p:sp>
      <p:sp>
        <p:nvSpPr>
          <p:cNvPr id="6" name="TextBox 5">
            <a:extLst>
              <a:ext uri="{FF2B5EF4-FFF2-40B4-BE49-F238E27FC236}">
                <a16:creationId xmlns:a16="http://schemas.microsoft.com/office/drawing/2014/main" id="{58977DDB-0A41-1EBD-04FD-5FC7A7774670}"/>
              </a:ext>
            </a:extLst>
          </p:cNvPr>
          <p:cNvSpPr txBox="1"/>
          <p:nvPr/>
        </p:nvSpPr>
        <p:spPr>
          <a:xfrm>
            <a:off x="506536" y="1335506"/>
            <a:ext cx="3763768" cy="307777"/>
          </a:xfrm>
          <a:prstGeom prst="rect">
            <a:avLst/>
          </a:prstGeom>
          <a:noFill/>
        </p:spPr>
        <p:txBody>
          <a:bodyPr wrap="square" rtlCol="0">
            <a:spAutoFit/>
          </a:bodyPr>
          <a:lstStyle/>
          <a:p>
            <a:pPr algn="ctr"/>
            <a:r>
              <a:rPr lang="en-MY" b="1" dirty="0">
                <a:solidFill>
                  <a:schemeClr val="accent1"/>
                </a:solidFill>
              </a:rPr>
              <a:t>Testing</a:t>
            </a:r>
          </a:p>
        </p:txBody>
      </p:sp>
      <p:sp>
        <p:nvSpPr>
          <p:cNvPr id="7" name="TextBox 6">
            <a:extLst>
              <a:ext uri="{FF2B5EF4-FFF2-40B4-BE49-F238E27FC236}">
                <a16:creationId xmlns:a16="http://schemas.microsoft.com/office/drawing/2014/main" id="{5689BEE7-EE72-2F83-C7FF-4DD6884FBBED}"/>
              </a:ext>
            </a:extLst>
          </p:cNvPr>
          <p:cNvSpPr txBox="1"/>
          <p:nvPr/>
        </p:nvSpPr>
        <p:spPr>
          <a:xfrm>
            <a:off x="4783126" y="1335506"/>
            <a:ext cx="3763768" cy="307777"/>
          </a:xfrm>
          <a:prstGeom prst="rect">
            <a:avLst/>
          </a:prstGeom>
          <a:noFill/>
        </p:spPr>
        <p:txBody>
          <a:bodyPr wrap="square" rtlCol="0">
            <a:spAutoFit/>
          </a:bodyPr>
          <a:lstStyle/>
          <a:p>
            <a:pPr algn="ctr"/>
            <a:r>
              <a:rPr lang="en-MY" b="1" dirty="0">
                <a:solidFill>
                  <a:schemeClr val="accent1"/>
                </a:solidFill>
              </a:rPr>
              <a:t>Result</a:t>
            </a:r>
          </a:p>
        </p:txBody>
      </p:sp>
      <p:pic>
        <p:nvPicPr>
          <p:cNvPr id="3" name="Picture 2">
            <a:extLst>
              <a:ext uri="{FF2B5EF4-FFF2-40B4-BE49-F238E27FC236}">
                <a16:creationId xmlns:a16="http://schemas.microsoft.com/office/drawing/2014/main" id="{CD354720-B0FD-8906-05C1-D407585FD67E}"/>
              </a:ext>
            </a:extLst>
          </p:cNvPr>
          <p:cNvPicPr>
            <a:picLocks noChangeAspect="1"/>
          </p:cNvPicPr>
          <p:nvPr/>
        </p:nvPicPr>
        <p:blipFill>
          <a:blip r:embed="rId3"/>
          <a:stretch>
            <a:fillRect/>
          </a:stretch>
        </p:blipFill>
        <p:spPr>
          <a:xfrm>
            <a:off x="234455" y="1978222"/>
            <a:ext cx="4548671" cy="2279025"/>
          </a:xfrm>
          <a:prstGeom prst="rect">
            <a:avLst/>
          </a:prstGeom>
        </p:spPr>
      </p:pic>
      <p:pic>
        <p:nvPicPr>
          <p:cNvPr id="9" name="Picture 8">
            <a:extLst>
              <a:ext uri="{FF2B5EF4-FFF2-40B4-BE49-F238E27FC236}">
                <a16:creationId xmlns:a16="http://schemas.microsoft.com/office/drawing/2014/main" id="{75E22C39-6793-1AD9-BBF7-76A3BBB1AE88}"/>
              </a:ext>
            </a:extLst>
          </p:cNvPr>
          <p:cNvPicPr>
            <a:picLocks noChangeAspect="1"/>
          </p:cNvPicPr>
          <p:nvPr/>
        </p:nvPicPr>
        <p:blipFill>
          <a:blip r:embed="rId4"/>
          <a:stretch>
            <a:fillRect/>
          </a:stretch>
        </p:blipFill>
        <p:spPr>
          <a:xfrm>
            <a:off x="5301877" y="1933028"/>
            <a:ext cx="3245017" cy="2324219"/>
          </a:xfrm>
          <a:prstGeom prst="rect">
            <a:avLst/>
          </a:prstGeom>
        </p:spPr>
      </p:pic>
    </p:spTree>
    <p:extLst>
      <p:ext uri="{BB962C8B-B14F-4D97-AF65-F5344CB8AC3E}">
        <p14:creationId xmlns:p14="http://schemas.microsoft.com/office/powerpoint/2010/main" val="3934724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Point 4 </a:t>
            </a:r>
            <a:endParaRPr dirty="0">
              <a:solidFill>
                <a:schemeClr val="accent3"/>
              </a:solidFill>
            </a:endParaRPr>
          </a:p>
        </p:txBody>
      </p:sp>
      <p:sp>
        <p:nvSpPr>
          <p:cNvPr id="2" name="TextBox 1">
            <a:extLst>
              <a:ext uri="{FF2B5EF4-FFF2-40B4-BE49-F238E27FC236}">
                <a16:creationId xmlns:a16="http://schemas.microsoft.com/office/drawing/2014/main" id="{7C49545A-7EF6-1FBF-FFF4-AD6AE121D1E4}"/>
              </a:ext>
            </a:extLst>
          </p:cNvPr>
          <p:cNvSpPr txBox="1"/>
          <p:nvPr/>
        </p:nvSpPr>
        <p:spPr>
          <a:xfrm>
            <a:off x="715050" y="1536895"/>
            <a:ext cx="7713900" cy="2862322"/>
          </a:xfrm>
          <a:prstGeom prst="rect">
            <a:avLst/>
          </a:prstGeom>
          <a:noFill/>
        </p:spPr>
        <p:txBody>
          <a:bodyPr wrap="square" rtlCol="0">
            <a:spAutoFit/>
          </a:bodyPr>
          <a:lstStyle/>
          <a:p>
            <a:r>
              <a:rPr lang="en-MY" sz="2000" dirty="0">
                <a:solidFill>
                  <a:schemeClr val="accent1"/>
                </a:solidFill>
              </a:rPr>
              <a:t>Test Result: </a:t>
            </a:r>
          </a:p>
          <a:p>
            <a:pPr marL="285750" indent="-285750">
              <a:buFont typeface="Arial" panose="020B0604020202020204" pitchFamily="34" charset="0"/>
              <a:buChar char="•"/>
            </a:pPr>
            <a:r>
              <a:rPr lang="en-MY" sz="2000" dirty="0"/>
              <a:t>Reflected XSS attack failed</a:t>
            </a:r>
          </a:p>
          <a:p>
            <a:pPr marL="285750" indent="-285750">
              <a:buFont typeface="Arial" panose="020B0604020202020204" pitchFamily="34" charset="0"/>
              <a:buChar char="•"/>
            </a:pPr>
            <a:r>
              <a:rPr lang="en-MY" sz="2000" dirty="0"/>
              <a:t>Input is properly sanitised and encoded</a:t>
            </a:r>
          </a:p>
          <a:p>
            <a:endParaRPr lang="en-MY" sz="2000" dirty="0"/>
          </a:p>
          <a:p>
            <a:r>
              <a:rPr lang="en-MY" sz="2000" dirty="0">
                <a:solidFill>
                  <a:schemeClr val="accent1"/>
                </a:solidFill>
              </a:rPr>
              <a:t>Interpretation/Conclusion: </a:t>
            </a:r>
          </a:p>
          <a:p>
            <a:pPr marL="285750" indent="-285750">
              <a:buFont typeface="Arial" panose="020B0604020202020204" pitchFamily="34" charset="0"/>
              <a:buChar char="•"/>
            </a:pPr>
            <a:r>
              <a:rPr lang="en-MY" sz="2000" dirty="0"/>
              <a:t>Reflected XSS vulnerability does not exist</a:t>
            </a:r>
          </a:p>
          <a:p>
            <a:pPr marL="285750" indent="-285750">
              <a:buFont typeface="Arial" panose="020B0604020202020204" pitchFamily="34" charset="0"/>
              <a:buChar char="•"/>
            </a:pPr>
            <a:r>
              <a:rPr lang="en-MY" sz="2000" dirty="0"/>
              <a:t>does not execute the script</a:t>
            </a:r>
          </a:p>
          <a:p>
            <a:pPr marL="285750" indent="-285750">
              <a:buFont typeface="Arial" panose="020B0604020202020204" pitchFamily="34" charset="0"/>
              <a:buChar char="•"/>
            </a:pPr>
            <a:r>
              <a:rPr lang="en-MY" sz="2000" dirty="0"/>
              <a:t>Print the injection code on the page</a:t>
            </a:r>
          </a:p>
          <a:p>
            <a:endParaRPr lang="en-MY" sz="2000" dirty="0"/>
          </a:p>
        </p:txBody>
      </p:sp>
    </p:spTree>
    <p:extLst>
      <p:ext uri="{BB962C8B-B14F-4D97-AF65-F5344CB8AC3E}">
        <p14:creationId xmlns:p14="http://schemas.microsoft.com/office/powerpoint/2010/main" val="974688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Point 5</a:t>
            </a:r>
            <a:endParaRPr dirty="0">
              <a:solidFill>
                <a:schemeClr val="accent3"/>
              </a:solidFill>
            </a:endParaRPr>
          </a:p>
        </p:txBody>
      </p:sp>
      <p:sp>
        <p:nvSpPr>
          <p:cNvPr id="6" name="TextBox 5">
            <a:extLst>
              <a:ext uri="{FF2B5EF4-FFF2-40B4-BE49-F238E27FC236}">
                <a16:creationId xmlns:a16="http://schemas.microsoft.com/office/drawing/2014/main" id="{58977DDB-0A41-1EBD-04FD-5FC7A7774670}"/>
              </a:ext>
            </a:extLst>
          </p:cNvPr>
          <p:cNvSpPr txBox="1"/>
          <p:nvPr/>
        </p:nvSpPr>
        <p:spPr>
          <a:xfrm>
            <a:off x="506536" y="1335506"/>
            <a:ext cx="3763768" cy="307777"/>
          </a:xfrm>
          <a:prstGeom prst="rect">
            <a:avLst/>
          </a:prstGeom>
          <a:noFill/>
        </p:spPr>
        <p:txBody>
          <a:bodyPr wrap="square" rtlCol="0">
            <a:spAutoFit/>
          </a:bodyPr>
          <a:lstStyle/>
          <a:p>
            <a:pPr algn="ctr"/>
            <a:r>
              <a:rPr lang="en-MY" b="1" dirty="0">
                <a:solidFill>
                  <a:schemeClr val="accent1"/>
                </a:solidFill>
              </a:rPr>
              <a:t>Testing</a:t>
            </a:r>
          </a:p>
        </p:txBody>
      </p:sp>
      <p:sp>
        <p:nvSpPr>
          <p:cNvPr id="7" name="TextBox 6">
            <a:extLst>
              <a:ext uri="{FF2B5EF4-FFF2-40B4-BE49-F238E27FC236}">
                <a16:creationId xmlns:a16="http://schemas.microsoft.com/office/drawing/2014/main" id="{5689BEE7-EE72-2F83-C7FF-4DD6884FBBED}"/>
              </a:ext>
            </a:extLst>
          </p:cNvPr>
          <p:cNvSpPr txBox="1"/>
          <p:nvPr/>
        </p:nvSpPr>
        <p:spPr>
          <a:xfrm>
            <a:off x="4928973" y="1370097"/>
            <a:ext cx="3763768" cy="307777"/>
          </a:xfrm>
          <a:prstGeom prst="rect">
            <a:avLst/>
          </a:prstGeom>
          <a:noFill/>
        </p:spPr>
        <p:txBody>
          <a:bodyPr wrap="square" rtlCol="0">
            <a:spAutoFit/>
          </a:bodyPr>
          <a:lstStyle/>
          <a:p>
            <a:pPr algn="ctr"/>
            <a:r>
              <a:rPr lang="en-MY" b="1" dirty="0">
                <a:solidFill>
                  <a:schemeClr val="accent1"/>
                </a:solidFill>
              </a:rPr>
              <a:t>Result</a:t>
            </a:r>
          </a:p>
        </p:txBody>
      </p:sp>
      <p:pic>
        <p:nvPicPr>
          <p:cNvPr id="4" name="Picture 3">
            <a:extLst>
              <a:ext uri="{FF2B5EF4-FFF2-40B4-BE49-F238E27FC236}">
                <a16:creationId xmlns:a16="http://schemas.microsoft.com/office/drawing/2014/main" id="{75C4CCA7-D6AF-226C-8B1D-665551B7A9FB}"/>
              </a:ext>
            </a:extLst>
          </p:cNvPr>
          <p:cNvPicPr>
            <a:picLocks noChangeAspect="1"/>
          </p:cNvPicPr>
          <p:nvPr/>
        </p:nvPicPr>
        <p:blipFill>
          <a:blip r:embed="rId3"/>
          <a:stretch>
            <a:fillRect/>
          </a:stretch>
        </p:blipFill>
        <p:spPr>
          <a:xfrm>
            <a:off x="115462" y="1805571"/>
            <a:ext cx="4545916" cy="2202075"/>
          </a:xfrm>
          <a:prstGeom prst="rect">
            <a:avLst/>
          </a:prstGeom>
        </p:spPr>
      </p:pic>
      <p:pic>
        <p:nvPicPr>
          <p:cNvPr id="8" name="Picture 7">
            <a:extLst>
              <a:ext uri="{FF2B5EF4-FFF2-40B4-BE49-F238E27FC236}">
                <a16:creationId xmlns:a16="http://schemas.microsoft.com/office/drawing/2014/main" id="{A29C926A-BF63-9315-4192-C982AE7C600E}"/>
              </a:ext>
            </a:extLst>
          </p:cNvPr>
          <p:cNvPicPr>
            <a:picLocks noChangeAspect="1"/>
          </p:cNvPicPr>
          <p:nvPr/>
        </p:nvPicPr>
        <p:blipFill>
          <a:blip r:embed="rId4"/>
          <a:stretch>
            <a:fillRect/>
          </a:stretch>
        </p:blipFill>
        <p:spPr>
          <a:xfrm>
            <a:off x="4842799" y="1805571"/>
            <a:ext cx="3936117" cy="2953195"/>
          </a:xfrm>
          <a:prstGeom prst="rect">
            <a:avLst/>
          </a:prstGeom>
        </p:spPr>
      </p:pic>
    </p:spTree>
    <p:extLst>
      <p:ext uri="{BB962C8B-B14F-4D97-AF65-F5344CB8AC3E}">
        <p14:creationId xmlns:p14="http://schemas.microsoft.com/office/powerpoint/2010/main" val="1828284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Point 6</a:t>
            </a:r>
            <a:endParaRPr dirty="0">
              <a:solidFill>
                <a:schemeClr val="accent3"/>
              </a:solidFill>
            </a:endParaRPr>
          </a:p>
        </p:txBody>
      </p:sp>
      <p:sp>
        <p:nvSpPr>
          <p:cNvPr id="6" name="TextBox 5">
            <a:extLst>
              <a:ext uri="{FF2B5EF4-FFF2-40B4-BE49-F238E27FC236}">
                <a16:creationId xmlns:a16="http://schemas.microsoft.com/office/drawing/2014/main" id="{58977DDB-0A41-1EBD-04FD-5FC7A7774670}"/>
              </a:ext>
            </a:extLst>
          </p:cNvPr>
          <p:cNvSpPr txBox="1"/>
          <p:nvPr/>
        </p:nvSpPr>
        <p:spPr>
          <a:xfrm>
            <a:off x="506536" y="1335506"/>
            <a:ext cx="3763768" cy="307777"/>
          </a:xfrm>
          <a:prstGeom prst="rect">
            <a:avLst/>
          </a:prstGeom>
          <a:noFill/>
        </p:spPr>
        <p:txBody>
          <a:bodyPr wrap="square" rtlCol="0">
            <a:spAutoFit/>
          </a:bodyPr>
          <a:lstStyle/>
          <a:p>
            <a:pPr algn="ctr"/>
            <a:r>
              <a:rPr lang="en-MY" b="1" dirty="0">
                <a:solidFill>
                  <a:schemeClr val="accent1"/>
                </a:solidFill>
              </a:rPr>
              <a:t>Testing</a:t>
            </a:r>
          </a:p>
        </p:txBody>
      </p:sp>
      <p:sp>
        <p:nvSpPr>
          <p:cNvPr id="7" name="TextBox 6">
            <a:extLst>
              <a:ext uri="{FF2B5EF4-FFF2-40B4-BE49-F238E27FC236}">
                <a16:creationId xmlns:a16="http://schemas.microsoft.com/office/drawing/2014/main" id="{5689BEE7-EE72-2F83-C7FF-4DD6884FBBED}"/>
              </a:ext>
            </a:extLst>
          </p:cNvPr>
          <p:cNvSpPr txBox="1"/>
          <p:nvPr/>
        </p:nvSpPr>
        <p:spPr>
          <a:xfrm>
            <a:off x="5121258" y="1399758"/>
            <a:ext cx="3763768" cy="307777"/>
          </a:xfrm>
          <a:prstGeom prst="rect">
            <a:avLst/>
          </a:prstGeom>
          <a:noFill/>
        </p:spPr>
        <p:txBody>
          <a:bodyPr wrap="square" rtlCol="0">
            <a:spAutoFit/>
          </a:bodyPr>
          <a:lstStyle/>
          <a:p>
            <a:pPr algn="ctr"/>
            <a:r>
              <a:rPr lang="en-MY" b="1" dirty="0">
                <a:solidFill>
                  <a:schemeClr val="accent1"/>
                </a:solidFill>
              </a:rPr>
              <a:t>Result</a:t>
            </a:r>
          </a:p>
        </p:txBody>
      </p:sp>
      <p:pic>
        <p:nvPicPr>
          <p:cNvPr id="3" name="Picture 2">
            <a:extLst>
              <a:ext uri="{FF2B5EF4-FFF2-40B4-BE49-F238E27FC236}">
                <a16:creationId xmlns:a16="http://schemas.microsoft.com/office/drawing/2014/main" id="{8088D29E-9342-AC6B-2196-76469246FC05}"/>
              </a:ext>
            </a:extLst>
          </p:cNvPr>
          <p:cNvPicPr>
            <a:picLocks noChangeAspect="1"/>
          </p:cNvPicPr>
          <p:nvPr/>
        </p:nvPicPr>
        <p:blipFill>
          <a:blip r:embed="rId3"/>
          <a:stretch>
            <a:fillRect/>
          </a:stretch>
        </p:blipFill>
        <p:spPr>
          <a:xfrm>
            <a:off x="404908" y="1864894"/>
            <a:ext cx="4378218" cy="2499028"/>
          </a:xfrm>
          <a:prstGeom prst="rect">
            <a:avLst/>
          </a:prstGeom>
        </p:spPr>
      </p:pic>
      <p:pic>
        <p:nvPicPr>
          <p:cNvPr id="9" name="Picture 8">
            <a:extLst>
              <a:ext uri="{FF2B5EF4-FFF2-40B4-BE49-F238E27FC236}">
                <a16:creationId xmlns:a16="http://schemas.microsoft.com/office/drawing/2014/main" id="{CA9D35D2-D02C-0AFF-8277-9F5F47FCFFD0}"/>
              </a:ext>
            </a:extLst>
          </p:cNvPr>
          <p:cNvPicPr>
            <a:picLocks noChangeAspect="1"/>
          </p:cNvPicPr>
          <p:nvPr/>
        </p:nvPicPr>
        <p:blipFill>
          <a:blip r:embed="rId4"/>
          <a:stretch>
            <a:fillRect/>
          </a:stretch>
        </p:blipFill>
        <p:spPr>
          <a:xfrm>
            <a:off x="5018695" y="1736389"/>
            <a:ext cx="3968895" cy="3143900"/>
          </a:xfrm>
          <a:prstGeom prst="rect">
            <a:avLst/>
          </a:prstGeom>
        </p:spPr>
      </p:pic>
    </p:spTree>
    <p:extLst>
      <p:ext uri="{BB962C8B-B14F-4D97-AF65-F5344CB8AC3E}">
        <p14:creationId xmlns:p14="http://schemas.microsoft.com/office/powerpoint/2010/main" val="762746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Point 5 &amp; 6 </a:t>
            </a:r>
            <a:endParaRPr dirty="0">
              <a:solidFill>
                <a:schemeClr val="accent3"/>
              </a:solidFill>
            </a:endParaRPr>
          </a:p>
        </p:txBody>
      </p:sp>
      <p:sp>
        <p:nvSpPr>
          <p:cNvPr id="2" name="TextBox 1">
            <a:extLst>
              <a:ext uri="{FF2B5EF4-FFF2-40B4-BE49-F238E27FC236}">
                <a16:creationId xmlns:a16="http://schemas.microsoft.com/office/drawing/2014/main" id="{7C49545A-7EF6-1FBF-FFF4-AD6AE121D1E4}"/>
              </a:ext>
            </a:extLst>
          </p:cNvPr>
          <p:cNvSpPr txBox="1"/>
          <p:nvPr/>
        </p:nvSpPr>
        <p:spPr>
          <a:xfrm>
            <a:off x="715050" y="1536895"/>
            <a:ext cx="7713900" cy="3477875"/>
          </a:xfrm>
          <a:prstGeom prst="rect">
            <a:avLst/>
          </a:prstGeom>
          <a:noFill/>
        </p:spPr>
        <p:txBody>
          <a:bodyPr wrap="square" rtlCol="0">
            <a:spAutoFit/>
          </a:bodyPr>
          <a:lstStyle/>
          <a:p>
            <a:r>
              <a:rPr lang="en-MY" sz="2000" dirty="0">
                <a:solidFill>
                  <a:schemeClr val="accent1"/>
                </a:solidFill>
              </a:rPr>
              <a:t>Test Result: </a:t>
            </a:r>
          </a:p>
          <a:p>
            <a:pPr marL="285750" indent="-285750">
              <a:buFont typeface="Arial" panose="020B0604020202020204" pitchFamily="34" charset="0"/>
              <a:buChar char="•"/>
            </a:pPr>
            <a:r>
              <a:rPr lang="en-MY" sz="2000" dirty="0"/>
              <a:t>Reflected XSS attack success</a:t>
            </a:r>
          </a:p>
          <a:p>
            <a:pPr marL="285750" indent="-285750">
              <a:buFont typeface="Arial" panose="020B0604020202020204" pitchFamily="34" charset="0"/>
              <a:buChar char="•"/>
            </a:pPr>
            <a:r>
              <a:rPr lang="en-MY" sz="2000" dirty="0"/>
              <a:t>Input is not sanitised</a:t>
            </a:r>
          </a:p>
          <a:p>
            <a:endParaRPr lang="en-MY" sz="2000" dirty="0"/>
          </a:p>
          <a:p>
            <a:r>
              <a:rPr lang="en-MY" sz="2000" dirty="0">
                <a:solidFill>
                  <a:schemeClr val="accent1"/>
                </a:solidFill>
              </a:rPr>
              <a:t>Interpretation/Conclusion: </a:t>
            </a:r>
          </a:p>
          <a:p>
            <a:pPr marL="285750" indent="-285750">
              <a:buFont typeface="Arial" panose="020B0604020202020204" pitchFamily="34" charset="0"/>
              <a:buChar char="•"/>
            </a:pPr>
            <a:r>
              <a:rPr lang="en-MY" sz="2000" dirty="0"/>
              <a:t>Reflected XSS vulnerability exists in the month and day field</a:t>
            </a:r>
          </a:p>
          <a:p>
            <a:pPr marL="285750" indent="-285750">
              <a:buFont typeface="Arial" panose="020B0604020202020204" pitchFamily="34" charset="0"/>
              <a:buChar char="•"/>
            </a:pPr>
            <a:r>
              <a:rPr lang="en-MY" sz="2000" dirty="0"/>
              <a:t>The script is executed</a:t>
            </a:r>
          </a:p>
          <a:p>
            <a:endParaRPr lang="en-MY" sz="2000" dirty="0"/>
          </a:p>
          <a:p>
            <a:endParaRPr lang="en-MY" sz="2000" dirty="0"/>
          </a:p>
          <a:p>
            <a:pPr marL="285750" indent="-285750">
              <a:buFont typeface="Arial" panose="020B0604020202020204" pitchFamily="34" charset="0"/>
              <a:buChar char="•"/>
            </a:pPr>
            <a:endParaRPr lang="en-MY" sz="2000" dirty="0"/>
          </a:p>
          <a:p>
            <a:endParaRPr lang="en-MY" sz="2000" dirty="0"/>
          </a:p>
        </p:txBody>
      </p:sp>
    </p:spTree>
    <p:extLst>
      <p:ext uri="{BB962C8B-B14F-4D97-AF65-F5344CB8AC3E}">
        <p14:creationId xmlns:p14="http://schemas.microsoft.com/office/powerpoint/2010/main" val="3905909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715100" y="535000"/>
            <a:ext cx="8428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Point 5 &amp; 6(consequences and mitigation)</a:t>
            </a:r>
            <a:endParaRPr dirty="0">
              <a:solidFill>
                <a:schemeClr val="accent3"/>
              </a:solidFill>
            </a:endParaRPr>
          </a:p>
        </p:txBody>
      </p:sp>
      <p:sp>
        <p:nvSpPr>
          <p:cNvPr id="2" name="TextBox 1">
            <a:extLst>
              <a:ext uri="{FF2B5EF4-FFF2-40B4-BE49-F238E27FC236}">
                <a16:creationId xmlns:a16="http://schemas.microsoft.com/office/drawing/2014/main" id="{7C49545A-7EF6-1FBF-FFF4-AD6AE121D1E4}"/>
              </a:ext>
            </a:extLst>
          </p:cNvPr>
          <p:cNvSpPr txBox="1"/>
          <p:nvPr/>
        </p:nvSpPr>
        <p:spPr>
          <a:xfrm>
            <a:off x="715100" y="1910030"/>
            <a:ext cx="3856900" cy="3477875"/>
          </a:xfrm>
          <a:prstGeom prst="rect">
            <a:avLst/>
          </a:prstGeom>
          <a:noFill/>
        </p:spPr>
        <p:txBody>
          <a:bodyPr wrap="square" rtlCol="0">
            <a:spAutoFit/>
          </a:bodyPr>
          <a:lstStyle/>
          <a:p>
            <a:pPr marL="342900" indent="-342900">
              <a:buFont typeface="Arial" panose="020B0604020202020204" pitchFamily="34" charset="0"/>
              <a:buChar char="•"/>
            </a:pPr>
            <a:r>
              <a:rPr lang="en-MY" sz="2000" dirty="0"/>
              <a:t>Attacker executes </a:t>
            </a:r>
            <a:r>
              <a:rPr lang="en-MY" sz="2000" dirty="0" err="1"/>
              <a:t>javascript</a:t>
            </a:r>
            <a:r>
              <a:rPr lang="en-MY" sz="2000" dirty="0"/>
              <a:t>  code that extracts user information</a:t>
            </a:r>
          </a:p>
          <a:p>
            <a:pPr marL="342900" indent="-342900">
              <a:buFont typeface="Arial" panose="020B0604020202020204" pitchFamily="34" charset="0"/>
              <a:buChar char="•"/>
            </a:pPr>
            <a:endParaRPr lang="en-MY" sz="2000" dirty="0"/>
          </a:p>
          <a:p>
            <a:pPr marL="342900" indent="-342900">
              <a:buFont typeface="Arial" panose="020B0604020202020204" pitchFamily="34" charset="0"/>
              <a:buChar char="•"/>
            </a:pPr>
            <a:r>
              <a:rPr lang="en-MY" sz="2000" dirty="0"/>
              <a:t>Attacker executes script unauthorised access other user</a:t>
            </a:r>
          </a:p>
          <a:p>
            <a:pPr marL="342900" indent="-342900">
              <a:buFont typeface="Arial" panose="020B0604020202020204" pitchFamily="34" charset="0"/>
              <a:buChar char="•"/>
            </a:pPr>
            <a:endParaRPr lang="en-MY" sz="2000" dirty="0"/>
          </a:p>
          <a:p>
            <a:pPr marL="342900" indent="-342900">
              <a:buFont typeface="Arial" panose="020B0604020202020204" pitchFamily="34" charset="0"/>
              <a:buChar char="•"/>
            </a:pPr>
            <a:r>
              <a:rPr lang="en-MY" sz="2000" dirty="0"/>
              <a:t>Do malicious activity</a:t>
            </a:r>
          </a:p>
          <a:p>
            <a:pPr marL="285750" indent="-285750">
              <a:buFont typeface="Arial" panose="020B0604020202020204" pitchFamily="34" charset="0"/>
              <a:buChar char="•"/>
            </a:pPr>
            <a:endParaRPr lang="en-MY" sz="2000" dirty="0"/>
          </a:p>
          <a:p>
            <a:endParaRPr lang="en-MY" sz="2000" dirty="0"/>
          </a:p>
        </p:txBody>
      </p:sp>
      <p:sp>
        <p:nvSpPr>
          <p:cNvPr id="3" name="TextBox 2">
            <a:extLst>
              <a:ext uri="{FF2B5EF4-FFF2-40B4-BE49-F238E27FC236}">
                <a16:creationId xmlns:a16="http://schemas.microsoft.com/office/drawing/2014/main" id="{75006869-55AF-9482-EEDA-4EE07376BF23}"/>
              </a:ext>
            </a:extLst>
          </p:cNvPr>
          <p:cNvSpPr txBox="1"/>
          <p:nvPr/>
        </p:nvSpPr>
        <p:spPr>
          <a:xfrm>
            <a:off x="1677602" y="1352413"/>
            <a:ext cx="1931896" cy="1323439"/>
          </a:xfrm>
          <a:prstGeom prst="rect">
            <a:avLst/>
          </a:prstGeom>
          <a:noFill/>
        </p:spPr>
        <p:txBody>
          <a:bodyPr wrap="square" rtlCol="0">
            <a:spAutoFit/>
          </a:bodyPr>
          <a:lstStyle/>
          <a:p>
            <a:r>
              <a:rPr lang="en-MY" sz="2000" dirty="0">
                <a:solidFill>
                  <a:schemeClr val="accent1"/>
                </a:solidFill>
              </a:rPr>
              <a:t>Consequences</a:t>
            </a:r>
          </a:p>
          <a:p>
            <a:pPr marL="342900" indent="-342900">
              <a:buFont typeface="Arial" panose="020B0604020202020204" pitchFamily="34" charset="0"/>
              <a:buChar char="•"/>
            </a:pPr>
            <a:endParaRPr lang="en-MY" sz="2000" dirty="0"/>
          </a:p>
          <a:p>
            <a:pPr marL="285750" indent="-285750">
              <a:buFont typeface="Arial" panose="020B0604020202020204" pitchFamily="34" charset="0"/>
              <a:buChar char="•"/>
            </a:pPr>
            <a:endParaRPr lang="en-MY" sz="2000" dirty="0"/>
          </a:p>
          <a:p>
            <a:endParaRPr lang="en-MY" sz="2000" dirty="0"/>
          </a:p>
        </p:txBody>
      </p:sp>
      <p:sp>
        <p:nvSpPr>
          <p:cNvPr id="4" name="TextBox 3">
            <a:extLst>
              <a:ext uri="{FF2B5EF4-FFF2-40B4-BE49-F238E27FC236}">
                <a16:creationId xmlns:a16="http://schemas.microsoft.com/office/drawing/2014/main" id="{027BEDEB-4883-4EA5-BACC-4B5379FE21A8}"/>
              </a:ext>
            </a:extLst>
          </p:cNvPr>
          <p:cNvSpPr txBox="1"/>
          <p:nvPr/>
        </p:nvSpPr>
        <p:spPr>
          <a:xfrm>
            <a:off x="5042458" y="1910030"/>
            <a:ext cx="3856900" cy="2862322"/>
          </a:xfrm>
          <a:prstGeom prst="rect">
            <a:avLst/>
          </a:prstGeom>
          <a:noFill/>
        </p:spPr>
        <p:txBody>
          <a:bodyPr wrap="square" rtlCol="0">
            <a:spAutoFit/>
          </a:bodyPr>
          <a:lstStyle/>
          <a:p>
            <a:pPr marL="285750" indent="-285750">
              <a:buFont typeface="Arial" panose="020B0604020202020204" pitchFamily="34" charset="0"/>
              <a:buChar char="•"/>
            </a:pPr>
            <a:r>
              <a:rPr lang="en-MY" sz="2000" dirty="0"/>
              <a:t>Ensure proper sanitization</a:t>
            </a:r>
          </a:p>
          <a:p>
            <a:pPr marL="285750" indent="-285750">
              <a:buFont typeface="Arial" panose="020B0604020202020204" pitchFamily="34" charset="0"/>
              <a:buChar char="•"/>
            </a:pPr>
            <a:endParaRPr lang="en-MY" sz="2000" dirty="0"/>
          </a:p>
          <a:p>
            <a:pPr marL="285750" indent="-285750">
              <a:buFont typeface="Arial" panose="020B0604020202020204" pitchFamily="34" charset="0"/>
              <a:buChar char="•"/>
            </a:pPr>
            <a:r>
              <a:rPr lang="en-MY" sz="2000" dirty="0"/>
              <a:t>Ensure proper encoding </a:t>
            </a:r>
          </a:p>
          <a:p>
            <a:pPr marL="285750" indent="-285750">
              <a:buFont typeface="Arial" panose="020B0604020202020204" pitchFamily="34" charset="0"/>
              <a:buChar char="•"/>
            </a:pPr>
            <a:endParaRPr lang="en-MY" sz="2000" dirty="0"/>
          </a:p>
          <a:p>
            <a:pPr marL="285750" indent="-285750">
              <a:buFont typeface="Arial" panose="020B0604020202020204" pitchFamily="34" charset="0"/>
              <a:buChar char="•"/>
            </a:pPr>
            <a:r>
              <a:rPr lang="en-MY" sz="2000" dirty="0"/>
              <a:t>Apply special function </a:t>
            </a:r>
            <a:r>
              <a:rPr lang="en-MY" sz="2000" dirty="0" err="1"/>
              <a:t>htmlspecialchars</a:t>
            </a:r>
            <a:r>
              <a:rPr lang="en-MY" sz="2000" dirty="0"/>
              <a:t>()</a:t>
            </a:r>
          </a:p>
          <a:p>
            <a:pPr marL="285750" indent="-285750">
              <a:buFont typeface="Arial" panose="020B0604020202020204" pitchFamily="34" charset="0"/>
              <a:buChar char="•"/>
            </a:pPr>
            <a:endParaRPr lang="en-MY" sz="2000" dirty="0"/>
          </a:p>
          <a:p>
            <a:pPr marL="285750" indent="-285750">
              <a:buFont typeface="Arial" panose="020B0604020202020204" pitchFamily="34" charset="0"/>
              <a:buChar char="•"/>
            </a:pPr>
            <a:r>
              <a:rPr lang="en-MY" sz="2000" dirty="0"/>
              <a:t>to prevent script execution </a:t>
            </a:r>
          </a:p>
          <a:p>
            <a:endParaRPr lang="en-MY" sz="2000" dirty="0"/>
          </a:p>
        </p:txBody>
      </p:sp>
      <p:sp>
        <p:nvSpPr>
          <p:cNvPr id="5" name="TextBox 4">
            <a:extLst>
              <a:ext uri="{FF2B5EF4-FFF2-40B4-BE49-F238E27FC236}">
                <a16:creationId xmlns:a16="http://schemas.microsoft.com/office/drawing/2014/main" id="{70F31B25-0D01-D13F-923D-757FCB943E47}"/>
              </a:ext>
            </a:extLst>
          </p:cNvPr>
          <p:cNvSpPr txBox="1"/>
          <p:nvPr/>
        </p:nvSpPr>
        <p:spPr>
          <a:xfrm>
            <a:off x="6004960" y="1352412"/>
            <a:ext cx="1931896" cy="1323439"/>
          </a:xfrm>
          <a:prstGeom prst="rect">
            <a:avLst/>
          </a:prstGeom>
          <a:noFill/>
        </p:spPr>
        <p:txBody>
          <a:bodyPr wrap="square" rtlCol="0">
            <a:spAutoFit/>
          </a:bodyPr>
          <a:lstStyle/>
          <a:p>
            <a:pPr algn="ctr"/>
            <a:r>
              <a:rPr lang="en-MY" sz="2000" dirty="0">
                <a:solidFill>
                  <a:schemeClr val="accent1"/>
                </a:solidFill>
              </a:rPr>
              <a:t>Mitigation</a:t>
            </a:r>
          </a:p>
          <a:p>
            <a:pPr marL="342900" indent="-342900" algn="ctr">
              <a:buFont typeface="Arial" panose="020B0604020202020204" pitchFamily="34" charset="0"/>
              <a:buChar char="•"/>
            </a:pPr>
            <a:endParaRPr lang="en-MY" sz="2000" dirty="0"/>
          </a:p>
          <a:p>
            <a:pPr marL="285750" indent="-285750" algn="ctr">
              <a:buFont typeface="Arial" panose="020B0604020202020204" pitchFamily="34" charset="0"/>
              <a:buChar char="•"/>
            </a:pPr>
            <a:endParaRPr lang="en-MY" sz="2000" dirty="0"/>
          </a:p>
          <a:p>
            <a:pPr algn="ctr"/>
            <a:endParaRPr lang="en-MY" sz="2000" dirty="0"/>
          </a:p>
        </p:txBody>
      </p:sp>
    </p:spTree>
    <p:extLst>
      <p:ext uri="{BB962C8B-B14F-4D97-AF65-F5344CB8AC3E}">
        <p14:creationId xmlns:p14="http://schemas.microsoft.com/office/powerpoint/2010/main" val="1026490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579353" y="1415376"/>
            <a:ext cx="7504785"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Part B</a:t>
            </a:r>
            <a:br>
              <a:rPr lang="en" dirty="0"/>
            </a:br>
            <a:r>
              <a:rPr lang="en" dirty="0"/>
              <a:t>		</a:t>
            </a:r>
            <a:r>
              <a:rPr lang="en" sz="4000" dirty="0">
                <a:solidFill>
                  <a:schemeClr val="accent1"/>
                </a:solidFill>
              </a:rPr>
              <a:t>Unauthorised Access</a:t>
            </a:r>
            <a:endParaRPr dirty="0">
              <a:solidFill>
                <a:schemeClr val="accent1"/>
              </a:solidFill>
            </a:endParaRPr>
          </a:p>
        </p:txBody>
      </p:sp>
      <p:grpSp>
        <p:nvGrpSpPr>
          <p:cNvPr id="84" name="Google Shape;84;p21"/>
          <p:cNvGrpSpPr/>
          <p:nvPr/>
        </p:nvGrpSpPr>
        <p:grpSpPr>
          <a:xfrm>
            <a:off x="6507498" y="2917498"/>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25367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8"/>
          <p:cNvSpPr txBox="1">
            <a:spLocks noGrp="1"/>
          </p:cNvSpPr>
          <p:nvPr>
            <p:ph type="title"/>
          </p:nvPr>
        </p:nvSpPr>
        <p:spPr>
          <a:xfrm>
            <a:off x="715100" y="535000"/>
            <a:ext cx="8320616"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accent3"/>
                </a:solidFill>
              </a:rPr>
              <a:t>Part B.1- Unauthorised access Charlie’s data</a:t>
            </a:r>
            <a:endParaRPr sz="2800" dirty="0">
              <a:solidFill>
                <a:schemeClr val="accent3"/>
              </a:solidFill>
            </a:endParaRPr>
          </a:p>
        </p:txBody>
      </p:sp>
      <p:sp>
        <p:nvSpPr>
          <p:cNvPr id="462" name="Google Shape;462;p28"/>
          <p:cNvSpPr txBox="1">
            <a:spLocks noGrp="1"/>
          </p:cNvSpPr>
          <p:nvPr>
            <p:ph type="body" idx="1"/>
          </p:nvPr>
        </p:nvSpPr>
        <p:spPr>
          <a:xfrm>
            <a:off x="715099" y="1675586"/>
            <a:ext cx="8128111" cy="3366000"/>
          </a:xfrm>
          <a:prstGeom prst="rect">
            <a:avLst/>
          </a:prstGeom>
        </p:spPr>
        <p:txBody>
          <a:bodyPr spcFirstLastPara="1" wrap="square" lIns="91425" tIns="91425" rIns="91425" bIns="91425" anchor="t" anchorCtr="0">
            <a:noAutofit/>
          </a:bodyPr>
          <a:lstStyle/>
          <a:p>
            <a:pPr marL="285750" indent="-285750"/>
            <a:r>
              <a:rPr lang="en-MY" dirty="0"/>
              <a:t> knowing the system does not validate user’s identity after they log in</a:t>
            </a:r>
          </a:p>
          <a:p>
            <a:pPr marL="285750" indent="-285750"/>
            <a:endParaRPr lang="en-MY" dirty="0"/>
          </a:p>
          <a:p>
            <a:pPr marL="285750" indent="-285750"/>
            <a:r>
              <a:rPr lang="en-MY" dirty="0"/>
              <a:t> Exploiting this vulnerability to unauthorised access Charlie’s private information</a:t>
            </a:r>
          </a:p>
          <a:p>
            <a:pPr marL="285750" indent="-285750"/>
            <a:endParaRPr lang="en-MY" dirty="0"/>
          </a:p>
          <a:p>
            <a:pPr marL="285750" indent="-285750"/>
            <a:r>
              <a:rPr lang="en-MY" dirty="0"/>
              <a:t>After login, request for private document </a:t>
            </a:r>
          </a:p>
          <a:p>
            <a:pPr marL="285750" indent="-285750"/>
            <a:endParaRPr lang="en-MY" dirty="0"/>
          </a:p>
          <a:p>
            <a:pPr marL="285750" indent="-285750"/>
            <a:r>
              <a:rPr lang="en-MY" dirty="0"/>
              <a:t>Change the request </a:t>
            </a:r>
            <a:r>
              <a:rPr lang="en-MY" dirty="0" err="1"/>
              <a:t>memberID</a:t>
            </a:r>
            <a:r>
              <a:rPr lang="en-MY" dirty="0"/>
              <a:t> to 2</a:t>
            </a:r>
          </a:p>
          <a:p>
            <a:pPr marL="285750" indent="-285750"/>
            <a:endParaRPr lang="en-MY" dirty="0"/>
          </a:p>
          <a:p>
            <a:pPr marL="285750" indent="-285750"/>
            <a:r>
              <a:rPr lang="en-MY" dirty="0"/>
              <a:t>Since the system does not check </a:t>
            </a:r>
          </a:p>
          <a:p>
            <a:pPr marL="285750" indent="-285750"/>
            <a:endParaRPr lang="en-MY" dirty="0"/>
          </a:p>
          <a:p>
            <a:pPr marL="285750" indent="-285750"/>
            <a:r>
              <a:rPr lang="en-MY" dirty="0"/>
              <a:t>Return member ID 2 private document</a:t>
            </a:r>
          </a:p>
          <a:p>
            <a:pPr marL="285750" indent="-285750"/>
            <a:endParaRPr lang="en-MY" dirty="0"/>
          </a:p>
          <a:p>
            <a:pPr marL="285750" indent="-285750"/>
            <a:endParaRPr lang="en-MY" dirty="0"/>
          </a:p>
          <a:p>
            <a:pPr marL="285750" indent="-285750"/>
            <a:endParaRPr lang="en-MY" dirty="0"/>
          </a:p>
          <a:p>
            <a:pPr marL="285750" indent="-285750"/>
            <a:endParaRPr lang="en-MY" dirty="0"/>
          </a:p>
        </p:txBody>
      </p:sp>
      <p:sp>
        <p:nvSpPr>
          <p:cNvPr id="2" name="TextBox 1">
            <a:extLst>
              <a:ext uri="{FF2B5EF4-FFF2-40B4-BE49-F238E27FC236}">
                <a16:creationId xmlns:a16="http://schemas.microsoft.com/office/drawing/2014/main" id="{CC17F737-363B-A3CD-78EE-23DF0FBF0204}"/>
              </a:ext>
            </a:extLst>
          </p:cNvPr>
          <p:cNvSpPr txBox="1"/>
          <p:nvPr/>
        </p:nvSpPr>
        <p:spPr>
          <a:xfrm>
            <a:off x="715100" y="1057734"/>
            <a:ext cx="5198020" cy="369332"/>
          </a:xfrm>
          <a:prstGeom prst="rect">
            <a:avLst/>
          </a:prstGeom>
          <a:noFill/>
        </p:spPr>
        <p:txBody>
          <a:bodyPr wrap="square" rtlCol="0">
            <a:spAutoFit/>
          </a:bodyPr>
          <a:lstStyle/>
          <a:p>
            <a:r>
              <a:rPr lang="en-MY" sz="1800" b="1" dirty="0">
                <a:solidFill>
                  <a:schemeClr val="accent1"/>
                </a:solidFill>
              </a:rPr>
              <a:t>Vulnerability and how Bob exploits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8"/>
          <p:cNvSpPr txBox="1">
            <a:spLocks noGrp="1"/>
          </p:cNvSpPr>
          <p:nvPr>
            <p:ph type="title"/>
          </p:nvPr>
        </p:nvSpPr>
        <p:spPr>
          <a:xfrm>
            <a:off x="715100" y="535000"/>
            <a:ext cx="8320616"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accent3"/>
                </a:solidFill>
              </a:rPr>
              <a:t>Part B.1 Private data of Charlie</a:t>
            </a:r>
            <a:endParaRPr sz="2800" dirty="0">
              <a:solidFill>
                <a:schemeClr val="accent3"/>
              </a:solidFill>
            </a:endParaRPr>
          </a:p>
        </p:txBody>
      </p:sp>
      <p:pic>
        <p:nvPicPr>
          <p:cNvPr id="6" name="Picture 5">
            <a:extLst>
              <a:ext uri="{FF2B5EF4-FFF2-40B4-BE49-F238E27FC236}">
                <a16:creationId xmlns:a16="http://schemas.microsoft.com/office/drawing/2014/main" id="{3FACCDB2-2252-FE64-2497-02C935BB44FD}"/>
              </a:ext>
            </a:extLst>
          </p:cNvPr>
          <p:cNvPicPr>
            <a:picLocks noChangeAspect="1"/>
          </p:cNvPicPr>
          <p:nvPr/>
        </p:nvPicPr>
        <p:blipFill>
          <a:blip r:embed="rId3"/>
          <a:stretch>
            <a:fillRect/>
          </a:stretch>
        </p:blipFill>
        <p:spPr>
          <a:xfrm>
            <a:off x="316878" y="1870499"/>
            <a:ext cx="4050586" cy="2444413"/>
          </a:xfrm>
          <a:prstGeom prst="rect">
            <a:avLst/>
          </a:prstGeom>
        </p:spPr>
      </p:pic>
      <p:pic>
        <p:nvPicPr>
          <p:cNvPr id="8" name="Picture 7">
            <a:extLst>
              <a:ext uri="{FF2B5EF4-FFF2-40B4-BE49-F238E27FC236}">
                <a16:creationId xmlns:a16="http://schemas.microsoft.com/office/drawing/2014/main" id="{A60030AE-2EF0-35B2-9B39-3F42E699BDAE}"/>
              </a:ext>
            </a:extLst>
          </p:cNvPr>
          <p:cNvPicPr>
            <a:picLocks noChangeAspect="1"/>
          </p:cNvPicPr>
          <p:nvPr/>
        </p:nvPicPr>
        <p:blipFill>
          <a:blip r:embed="rId4"/>
          <a:stretch>
            <a:fillRect/>
          </a:stretch>
        </p:blipFill>
        <p:spPr>
          <a:xfrm>
            <a:off x="4672132" y="1870499"/>
            <a:ext cx="4154990" cy="2445094"/>
          </a:xfrm>
          <a:prstGeom prst="rect">
            <a:avLst/>
          </a:prstGeom>
        </p:spPr>
      </p:pic>
      <p:sp>
        <p:nvSpPr>
          <p:cNvPr id="2" name="TextBox 1">
            <a:extLst>
              <a:ext uri="{FF2B5EF4-FFF2-40B4-BE49-F238E27FC236}">
                <a16:creationId xmlns:a16="http://schemas.microsoft.com/office/drawing/2014/main" id="{FD32700B-A0AD-DFE2-6B81-078709D24918}"/>
              </a:ext>
            </a:extLst>
          </p:cNvPr>
          <p:cNvSpPr txBox="1"/>
          <p:nvPr/>
        </p:nvSpPr>
        <p:spPr>
          <a:xfrm>
            <a:off x="238241" y="1562722"/>
            <a:ext cx="4207859" cy="307777"/>
          </a:xfrm>
          <a:prstGeom prst="rect">
            <a:avLst/>
          </a:prstGeom>
          <a:noFill/>
        </p:spPr>
        <p:txBody>
          <a:bodyPr wrap="square" rtlCol="0">
            <a:spAutoFit/>
          </a:bodyPr>
          <a:lstStyle/>
          <a:p>
            <a:pPr algn="ctr"/>
            <a:r>
              <a:rPr lang="en-MY" dirty="0">
                <a:solidFill>
                  <a:schemeClr val="accent1"/>
                </a:solidFill>
                <a:latin typeface="Golos Text" panose="020B0604020202020204" charset="0"/>
                <a:cs typeface="Golos Text" panose="020B0604020202020204" charset="0"/>
              </a:rPr>
              <a:t>Charlie’s Doc 1</a:t>
            </a:r>
          </a:p>
        </p:txBody>
      </p:sp>
      <p:sp>
        <p:nvSpPr>
          <p:cNvPr id="3" name="TextBox 2">
            <a:extLst>
              <a:ext uri="{FF2B5EF4-FFF2-40B4-BE49-F238E27FC236}">
                <a16:creationId xmlns:a16="http://schemas.microsoft.com/office/drawing/2014/main" id="{F597A5A8-1C26-82F5-3411-DB04E2C50104}"/>
              </a:ext>
            </a:extLst>
          </p:cNvPr>
          <p:cNvSpPr txBox="1"/>
          <p:nvPr/>
        </p:nvSpPr>
        <p:spPr>
          <a:xfrm>
            <a:off x="4645697" y="1562721"/>
            <a:ext cx="4207859" cy="307777"/>
          </a:xfrm>
          <a:prstGeom prst="rect">
            <a:avLst/>
          </a:prstGeom>
          <a:noFill/>
        </p:spPr>
        <p:txBody>
          <a:bodyPr wrap="square" rtlCol="0">
            <a:spAutoFit/>
          </a:bodyPr>
          <a:lstStyle/>
          <a:p>
            <a:pPr algn="ctr"/>
            <a:r>
              <a:rPr lang="en-MY" dirty="0">
                <a:solidFill>
                  <a:schemeClr val="accent1"/>
                </a:solidFill>
                <a:latin typeface="Golos Text" panose="020B0604020202020204" charset="0"/>
                <a:cs typeface="Golos Text" panose="020B0604020202020204" charset="0"/>
              </a:rPr>
              <a:t>Charlie’s Doc 2</a:t>
            </a:r>
          </a:p>
        </p:txBody>
      </p:sp>
    </p:spTree>
    <p:extLst>
      <p:ext uri="{BB962C8B-B14F-4D97-AF65-F5344CB8AC3E}">
        <p14:creationId xmlns:p14="http://schemas.microsoft.com/office/powerpoint/2010/main" val="49850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579354" y="1415376"/>
            <a:ext cx="6636666"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Part A</a:t>
            </a:r>
            <a:br>
              <a:rPr lang="en" dirty="0"/>
            </a:br>
            <a:r>
              <a:rPr lang="en" dirty="0"/>
              <a:t>		</a:t>
            </a:r>
            <a:r>
              <a:rPr lang="en" dirty="0">
                <a:solidFill>
                  <a:schemeClr val="accent1"/>
                </a:solidFill>
              </a:rPr>
              <a:t>Reflected XSS</a:t>
            </a:r>
            <a:endParaRPr dirty="0">
              <a:solidFill>
                <a:schemeClr val="accent1"/>
              </a:solidFill>
            </a:endParaRPr>
          </a:p>
        </p:txBody>
      </p:sp>
      <p:grpSp>
        <p:nvGrpSpPr>
          <p:cNvPr id="84" name="Google Shape;84;p21"/>
          <p:cNvGrpSpPr/>
          <p:nvPr/>
        </p:nvGrpSpPr>
        <p:grpSpPr>
          <a:xfrm>
            <a:off x="6507498" y="2917498"/>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06969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8"/>
          <p:cNvSpPr txBox="1">
            <a:spLocks noGrp="1"/>
          </p:cNvSpPr>
          <p:nvPr>
            <p:ph type="title"/>
          </p:nvPr>
        </p:nvSpPr>
        <p:spPr>
          <a:xfrm>
            <a:off x="715100" y="535000"/>
            <a:ext cx="8320616"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accent3"/>
                </a:solidFill>
              </a:rPr>
              <a:t>Part B.1 Demonstrate (Private Document 1)</a:t>
            </a:r>
            <a:endParaRPr sz="2800" dirty="0">
              <a:solidFill>
                <a:schemeClr val="accent3"/>
              </a:solidFill>
            </a:endParaRPr>
          </a:p>
        </p:txBody>
      </p:sp>
      <p:pic>
        <p:nvPicPr>
          <p:cNvPr id="3" name="Picture 2">
            <a:extLst>
              <a:ext uri="{FF2B5EF4-FFF2-40B4-BE49-F238E27FC236}">
                <a16:creationId xmlns:a16="http://schemas.microsoft.com/office/drawing/2014/main" id="{2439245D-5E6D-8050-5E38-2630948D25A2}"/>
              </a:ext>
            </a:extLst>
          </p:cNvPr>
          <p:cNvPicPr>
            <a:picLocks noChangeAspect="1"/>
          </p:cNvPicPr>
          <p:nvPr/>
        </p:nvPicPr>
        <p:blipFill>
          <a:blip r:embed="rId3"/>
          <a:stretch>
            <a:fillRect/>
          </a:stretch>
        </p:blipFill>
        <p:spPr>
          <a:xfrm>
            <a:off x="206639" y="1902914"/>
            <a:ext cx="4509741" cy="1788242"/>
          </a:xfrm>
          <a:prstGeom prst="rect">
            <a:avLst/>
          </a:prstGeom>
        </p:spPr>
      </p:pic>
      <p:pic>
        <p:nvPicPr>
          <p:cNvPr id="4" name="Picture 3">
            <a:extLst>
              <a:ext uri="{FF2B5EF4-FFF2-40B4-BE49-F238E27FC236}">
                <a16:creationId xmlns:a16="http://schemas.microsoft.com/office/drawing/2014/main" id="{2D046BEB-9DA0-2792-F3BB-876C162C9F8A}"/>
              </a:ext>
            </a:extLst>
          </p:cNvPr>
          <p:cNvPicPr>
            <a:picLocks noChangeAspect="1"/>
          </p:cNvPicPr>
          <p:nvPr/>
        </p:nvPicPr>
        <p:blipFill>
          <a:blip r:embed="rId4"/>
          <a:stretch>
            <a:fillRect/>
          </a:stretch>
        </p:blipFill>
        <p:spPr>
          <a:xfrm>
            <a:off x="4884245" y="1631195"/>
            <a:ext cx="4053116" cy="2331680"/>
          </a:xfrm>
          <a:prstGeom prst="rect">
            <a:avLst/>
          </a:prstGeom>
        </p:spPr>
      </p:pic>
      <p:sp>
        <p:nvSpPr>
          <p:cNvPr id="6" name="TextBox 5">
            <a:extLst>
              <a:ext uri="{FF2B5EF4-FFF2-40B4-BE49-F238E27FC236}">
                <a16:creationId xmlns:a16="http://schemas.microsoft.com/office/drawing/2014/main" id="{317B6DEF-379A-F561-3D3C-5C613D509E41}"/>
              </a:ext>
            </a:extLst>
          </p:cNvPr>
          <p:cNvSpPr txBox="1"/>
          <p:nvPr/>
        </p:nvSpPr>
        <p:spPr>
          <a:xfrm>
            <a:off x="4884245" y="1294790"/>
            <a:ext cx="4053116" cy="307777"/>
          </a:xfrm>
          <a:prstGeom prst="rect">
            <a:avLst/>
          </a:prstGeom>
          <a:noFill/>
        </p:spPr>
        <p:txBody>
          <a:bodyPr wrap="square" rtlCol="0">
            <a:spAutoFit/>
          </a:bodyPr>
          <a:lstStyle/>
          <a:p>
            <a:pPr algn="ctr"/>
            <a:r>
              <a:rPr lang="en-MY" dirty="0">
                <a:solidFill>
                  <a:schemeClr val="accent1"/>
                </a:solidFill>
                <a:latin typeface="Golos Text" panose="020B0604020202020204" charset="0"/>
                <a:cs typeface="Golos Text" panose="020B0604020202020204" charset="0"/>
              </a:rPr>
              <a:t>Intercept request when requesting Doc</a:t>
            </a:r>
          </a:p>
        </p:txBody>
      </p:sp>
    </p:spTree>
    <p:extLst>
      <p:ext uri="{BB962C8B-B14F-4D97-AF65-F5344CB8AC3E}">
        <p14:creationId xmlns:p14="http://schemas.microsoft.com/office/powerpoint/2010/main" val="14300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8"/>
          <p:cNvSpPr txBox="1">
            <a:spLocks noGrp="1"/>
          </p:cNvSpPr>
          <p:nvPr>
            <p:ph type="title"/>
          </p:nvPr>
        </p:nvSpPr>
        <p:spPr>
          <a:xfrm>
            <a:off x="715100" y="535000"/>
            <a:ext cx="8320616"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accent3"/>
                </a:solidFill>
              </a:rPr>
              <a:t>Part B.1 Demonstrate (Private Document 1) </a:t>
            </a:r>
            <a:endParaRPr sz="2800" dirty="0">
              <a:solidFill>
                <a:schemeClr val="accent3"/>
              </a:solidFill>
            </a:endParaRPr>
          </a:p>
        </p:txBody>
      </p:sp>
      <p:pic>
        <p:nvPicPr>
          <p:cNvPr id="7" name="Picture 6">
            <a:extLst>
              <a:ext uri="{FF2B5EF4-FFF2-40B4-BE49-F238E27FC236}">
                <a16:creationId xmlns:a16="http://schemas.microsoft.com/office/drawing/2014/main" id="{69C8A0F6-D3E7-6285-0778-514038A0D271}"/>
              </a:ext>
            </a:extLst>
          </p:cNvPr>
          <p:cNvPicPr>
            <a:picLocks noChangeAspect="1"/>
          </p:cNvPicPr>
          <p:nvPr/>
        </p:nvPicPr>
        <p:blipFill>
          <a:blip r:embed="rId3"/>
          <a:stretch>
            <a:fillRect/>
          </a:stretch>
        </p:blipFill>
        <p:spPr>
          <a:xfrm>
            <a:off x="4967549" y="1639274"/>
            <a:ext cx="4068167" cy="2595674"/>
          </a:xfrm>
          <a:prstGeom prst="rect">
            <a:avLst/>
          </a:prstGeom>
        </p:spPr>
      </p:pic>
      <p:pic>
        <p:nvPicPr>
          <p:cNvPr id="3" name="Picture 2">
            <a:extLst>
              <a:ext uri="{FF2B5EF4-FFF2-40B4-BE49-F238E27FC236}">
                <a16:creationId xmlns:a16="http://schemas.microsoft.com/office/drawing/2014/main" id="{6E8B561D-8F67-77FD-5C5F-3BD5AC2E189E}"/>
              </a:ext>
            </a:extLst>
          </p:cNvPr>
          <p:cNvPicPr>
            <a:picLocks noChangeAspect="1"/>
          </p:cNvPicPr>
          <p:nvPr/>
        </p:nvPicPr>
        <p:blipFill>
          <a:blip r:embed="rId4"/>
          <a:stretch>
            <a:fillRect/>
          </a:stretch>
        </p:blipFill>
        <p:spPr>
          <a:xfrm>
            <a:off x="275938" y="1568303"/>
            <a:ext cx="4549005" cy="585350"/>
          </a:xfrm>
          <a:prstGeom prst="rect">
            <a:avLst/>
          </a:prstGeom>
        </p:spPr>
      </p:pic>
      <p:pic>
        <p:nvPicPr>
          <p:cNvPr id="6" name="Picture 5">
            <a:extLst>
              <a:ext uri="{FF2B5EF4-FFF2-40B4-BE49-F238E27FC236}">
                <a16:creationId xmlns:a16="http://schemas.microsoft.com/office/drawing/2014/main" id="{AE9BDC16-82EA-40DB-04B3-808A6F47129F}"/>
              </a:ext>
            </a:extLst>
          </p:cNvPr>
          <p:cNvPicPr>
            <a:picLocks noChangeAspect="1"/>
          </p:cNvPicPr>
          <p:nvPr/>
        </p:nvPicPr>
        <p:blipFill>
          <a:blip r:embed="rId5"/>
          <a:stretch>
            <a:fillRect/>
          </a:stretch>
        </p:blipFill>
        <p:spPr>
          <a:xfrm>
            <a:off x="275938" y="2813052"/>
            <a:ext cx="4691611" cy="527050"/>
          </a:xfrm>
          <a:prstGeom prst="rect">
            <a:avLst/>
          </a:prstGeom>
        </p:spPr>
      </p:pic>
      <p:sp>
        <p:nvSpPr>
          <p:cNvPr id="8" name="Arrow: Right 7">
            <a:extLst>
              <a:ext uri="{FF2B5EF4-FFF2-40B4-BE49-F238E27FC236}">
                <a16:creationId xmlns:a16="http://schemas.microsoft.com/office/drawing/2014/main" id="{955EA095-85F4-50DE-E5AC-CC6FA45260F7}"/>
              </a:ext>
            </a:extLst>
          </p:cNvPr>
          <p:cNvSpPr/>
          <p:nvPr/>
        </p:nvSpPr>
        <p:spPr>
          <a:xfrm rot="5400000">
            <a:off x="2052553" y="2344989"/>
            <a:ext cx="527050" cy="2767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DDA9267F-FDD6-1F10-A34F-8E68120B97B7}"/>
              </a:ext>
            </a:extLst>
          </p:cNvPr>
          <p:cNvPicPr>
            <a:picLocks noChangeAspect="1"/>
          </p:cNvPicPr>
          <p:nvPr/>
        </p:nvPicPr>
        <p:blipFill rotWithShape="1">
          <a:blip r:embed="rId6"/>
          <a:srcRect l="5485"/>
          <a:stretch/>
        </p:blipFill>
        <p:spPr>
          <a:xfrm>
            <a:off x="1402820" y="3867152"/>
            <a:ext cx="1826514" cy="527050"/>
          </a:xfrm>
          <a:prstGeom prst="rect">
            <a:avLst/>
          </a:prstGeom>
        </p:spPr>
      </p:pic>
      <p:sp>
        <p:nvSpPr>
          <p:cNvPr id="13" name="Arrow: Right 12">
            <a:extLst>
              <a:ext uri="{FF2B5EF4-FFF2-40B4-BE49-F238E27FC236}">
                <a16:creationId xmlns:a16="http://schemas.microsoft.com/office/drawing/2014/main" id="{E5016EC6-AA9E-CAD4-3E72-9E9C91E3FBA8}"/>
              </a:ext>
            </a:extLst>
          </p:cNvPr>
          <p:cNvSpPr/>
          <p:nvPr/>
        </p:nvSpPr>
        <p:spPr>
          <a:xfrm rot="5400000">
            <a:off x="2052552" y="3465264"/>
            <a:ext cx="527050" cy="2767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 name="TextBox 16">
            <a:extLst>
              <a:ext uri="{FF2B5EF4-FFF2-40B4-BE49-F238E27FC236}">
                <a16:creationId xmlns:a16="http://schemas.microsoft.com/office/drawing/2014/main" id="{4001CC4B-6BE7-4C15-3513-DD5B10F78A47}"/>
              </a:ext>
            </a:extLst>
          </p:cNvPr>
          <p:cNvSpPr txBox="1"/>
          <p:nvPr/>
        </p:nvSpPr>
        <p:spPr>
          <a:xfrm>
            <a:off x="168442" y="1331497"/>
            <a:ext cx="4572000" cy="307777"/>
          </a:xfrm>
          <a:prstGeom prst="rect">
            <a:avLst/>
          </a:prstGeom>
          <a:noFill/>
        </p:spPr>
        <p:txBody>
          <a:bodyPr wrap="square">
            <a:spAutoFit/>
          </a:bodyPr>
          <a:lstStyle/>
          <a:p>
            <a:pPr algn="ctr"/>
            <a:r>
              <a:rPr lang="en-MY" dirty="0">
                <a:solidFill>
                  <a:schemeClr val="accent1"/>
                </a:solidFill>
                <a:latin typeface="Golos Text" panose="020B0604020202020204" charset="0"/>
                <a:cs typeface="Golos Text" panose="020B0604020202020204" charset="0"/>
              </a:rPr>
              <a:t>Modify </a:t>
            </a:r>
            <a:r>
              <a:rPr lang="en-MY" dirty="0" err="1">
                <a:solidFill>
                  <a:schemeClr val="accent1"/>
                </a:solidFill>
                <a:latin typeface="Golos Text" panose="020B0604020202020204" charset="0"/>
                <a:cs typeface="Golos Text" panose="020B0604020202020204" charset="0"/>
              </a:rPr>
              <a:t>uIDrx</a:t>
            </a:r>
            <a:r>
              <a:rPr lang="en-MY" dirty="0">
                <a:solidFill>
                  <a:schemeClr val="accent1"/>
                </a:solidFill>
                <a:latin typeface="Golos Text" panose="020B0604020202020204" charset="0"/>
                <a:cs typeface="Golos Text" panose="020B0604020202020204" charset="0"/>
              </a:rPr>
              <a:t> to 2, Switch to Charlie’s ID</a:t>
            </a:r>
          </a:p>
        </p:txBody>
      </p:sp>
      <p:sp>
        <p:nvSpPr>
          <p:cNvPr id="19" name="TextBox 18">
            <a:extLst>
              <a:ext uri="{FF2B5EF4-FFF2-40B4-BE49-F238E27FC236}">
                <a16:creationId xmlns:a16="http://schemas.microsoft.com/office/drawing/2014/main" id="{83B4E5A7-BCE0-2865-21CA-CE1C48B35463}"/>
              </a:ext>
            </a:extLst>
          </p:cNvPr>
          <p:cNvSpPr txBox="1"/>
          <p:nvPr/>
        </p:nvSpPr>
        <p:spPr>
          <a:xfrm>
            <a:off x="4715632" y="1344090"/>
            <a:ext cx="4572000" cy="307777"/>
          </a:xfrm>
          <a:prstGeom prst="rect">
            <a:avLst/>
          </a:prstGeom>
          <a:noFill/>
        </p:spPr>
        <p:txBody>
          <a:bodyPr wrap="square">
            <a:spAutoFit/>
          </a:bodyPr>
          <a:lstStyle/>
          <a:p>
            <a:pPr algn="ctr"/>
            <a:r>
              <a:rPr lang="en-MY" dirty="0">
                <a:solidFill>
                  <a:schemeClr val="accent1"/>
                </a:solidFill>
                <a:latin typeface="Golos Text" panose="020B0604020202020204" charset="0"/>
                <a:cs typeface="Golos Text" panose="020B0604020202020204" charset="0"/>
              </a:rPr>
              <a:t>Charlie’s Doc 1</a:t>
            </a:r>
          </a:p>
        </p:txBody>
      </p:sp>
    </p:spTree>
    <p:extLst>
      <p:ext uri="{BB962C8B-B14F-4D97-AF65-F5344CB8AC3E}">
        <p14:creationId xmlns:p14="http://schemas.microsoft.com/office/powerpoint/2010/main" val="354835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8"/>
          <p:cNvSpPr txBox="1">
            <a:spLocks noGrp="1"/>
          </p:cNvSpPr>
          <p:nvPr>
            <p:ph type="title"/>
          </p:nvPr>
        </p:nvSpPr>
        <p:spPr>
          <a:xfrm>
            <a:off x="715100" y="535000"/>
            <a:ext cx="8320616"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accent3"/>
                </a:solidFill>
              </a:rPr>
              <a:t>Part B.1 Demonstrate (Private Document 2)</a:t>
            </a:r>
            <a:endParaRPr sz="2800" dirty="0">
              <a:solidFill>
                <a:schemeClr val="accent3"/>
              </a:solidFill>
            </a:endParaRPr>
          </a:p>
        </p:txBody>
      </p:sp>
      <p:pic>
        <p:nvPicPr>
          <p:cNvPr id="4" name="Picture 3">
            <a:extLst>
              <a:ext uri="{FF2B5EF4-FFF2-40B4-BE49-F238E27FC236}">
                <a16:creationId xmlns:a16="http://schemas.microsoft.com/office/drawing/2014/main" id="{B52F950C-2905-AFF3-A222-2D7095666E24}"/>
              </a:ext>
            </a:extLst>
          </p:cNvPr>
          <p:cNvPicPr>
            <a:picLocks noChangeAspect="1"/>
          </p:cNvPicPr>
          <p:nvPr/>
        </p:nvPicPr>
        <p:blipFill>
          <a:blip r:embed="rId3"/>
          <a:stretch>
            <a:fillRect/>
          </a:stretch>
        </p:blipFill>
        <p:spPr>
          <a:xfrm>
            <a:off x="227737" y="1748622"/>
            <a:ext cx="4344263" cy="1969938"/>
          </a:xfrm>
          <a:prstGeom prst="rect">
            <a:avLst/>
          </a:prstGeom>
        </p:spPr>
      </p:pic>
      <p:pic>
        <p:nvPicPr>
          <p:cNvPr id="3" name="Picture 2">
            <a:extLst>
              <a:ext uri="{FF2B5EF4-FFF2-40B4-BE49-F238E27FC236}">
                <a16:creationId xmlns:a16="http://schemas.microsoft.com/office/drawing/2014/main" id="{312F0F17-B3E6-F493-EFD6-12D8342FDBFD}"/>
              </a:ext>
            </a:extLst>
          </p:cNvPr>
          <p:cNvPicPr>
            <a:picLocks noChangeAspect="1"/>
          </p:cNvPicPr>
          <p:nvPr/>
        </p:nvPicPr>
        <p:blipFill>
          <a:blip r:embed="rId4"/>
          <a:stretch>
            <a:fillRect/>
          </a:stretch>
        </p:blipFill>
        <p:spPr>
          <a:xfrm>
            <a:off x="4875408" y="1739053"/>
            <a:ext cx="4118262" cy="2159179"/>
          </a:xfrm>
          <a:prstGeom prst="rect">
            <a:avLst/>
          </a:prstGeom>
        </p:spPr>
      </p:pic>
      <p:sp>
        <p:nvSpPr>
          <p:cNvPr id="5" name="TextBox 4">
            <a:extLst>
              <a:ext uri="{FF2B5EF4-FFF2-40B4-BE49-F238E27FC236}">
                <a16:creationId xmlns:a16="http://schemas.microsoft.com/office/drawing/2014/main" id="{D8B2E0A2-1C2C-6D01-5261-5C3EF443E351}"/>
              </a:ext>
            </a:extLst>
          </p:cNvPr>
          <p:cNvSpPr txBox="1"/>
          <p:nvPr/>
        </p:nvSpPr>
        <p:spPr>
          <a:xfrm>
            <a:off x="4884245" y="1294790"/>
            <a:ext cx="4053116" cy="307777"/>
          </a:xfrm>
          <a:prstGeom prst="rect">
            <a:avLst/>
          </a:prstGeom>
          <a:noFill/>
        </p:spPr>
        <p:txBody>
          <a:bodyPr wrap="square" rtlCol="0">
            <a:spAutoFit/>
          </a:bodyPr>
          <a:lstStyle/>
          <a:p>
            <a:pPr algn="ctr"/>
            <a:r>
              <a:rPr lang="en-MY" dirty="0">
                <a:solidFill>
                  <a:schemeClr val="accent1"/>
                </a:solidFill>
                <a:latin typeface="Golos Text" panose="020B0604020202020204" charset="0"/>
                <a:cs typeface="Golos Text" panose="020B0604020202020204" charset="0"/>
              </a:rPr>
              <a:t>Intercept request when requesting Doc</a:t>
            </a:r>
          </a:p>
        </p:txBody>
      </p:sp>
    </p:spTree>
    <p:extLst>
      <p:ext uri="{BB962C8B-B14F-4D97-AF65-F5344CB8AC3E}">
        <p14:creationId xmlns:p14="http://schemas.microsoft.com/office/powerpoint/2010/main" val="303205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8"/>
          <p:cNvSpPr txBox="1">
            <a:spLocks noGrp="1"/>
          </p:cNvSpPr>
          <p:nvPr>
            <p:ph type="title"/>
          </p:nvPr>
        </p:nvSpPr>
        <p:spPr>
          <a:xfrm>
            <a:off x="715100" y="535000"/>
            <a:ext cx="8320616"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accent3"/>
                </a:solidFill>
              </a:rPr>
              <a:t>Part B.1 Demonstrate (Private Document 2) </a:t>
            </a:r>
            <a:endParaRPr sz="2800" dirty="0">
              <a:solidFill>
                <a:schemeClr val="accent3"/>
              </a:solidFill>
            </a:endParaRPr>
          </a:p>
        </p:txBody>
      </p:sp>
      <p:pic>
        <p:nvPicPr>
          <p:cNvPr id="6" name="Picture 5">
            <a:extLst>
              <a:ext uri="{FF2B5EF4-FFF2-40B4-BE49-F238E27FC236}">
                <a16:creationId xmlns:a16="http://schemas.microsoft.com/office/drawing/2014/main" id="{8D85B8B3-4E48-0B1D-EA14-B8EE6F150FC5}"/>
              </a:ext>
            </a:extLst>
          </p:cNvPr>
          <p:cNvPicPr>
            <a:picLocks noChangeAspect="1"/>
          </p:cNvPicPr>
          <p:nvPr/>
        </p:nvPicPr>
        <p:blipFill>
          <a:blip r:embed="rId3"/>
          <a:stretch>
            <a:fillRect/>
          </a:stretch>
        </p:blipFill>
        <p:spPr>
          <a:xfrm>
            <a:off x="4908139" y="1639274"/>
            <a:ext cx="4154990" cy="2445094"/>
          </a:xfrm>
          <a:prstGeom prst="rect">
            <a:avLst/>
          </a:prstGeom>
        </p:spPr>
      </p:pic>
      <p:pic>
        <p:nvPicPr>
          <p:cNvPr id="4" name="Picture 3">
            <a:extLst>
              <a:ext uri="{FF2B5EF4-FFF2-40B4-BE49-F238E27FC236}">
                <a16:creationId xmlns:a16="http://schemas.microsoft.com/office/drawing/2014/main" id="{100FF952-C66D-CBDE-D546-DEA7380D6AB0}"/>
              </a:ext>
            </a:extLst>
          </p:cNvPr>
          <p:cNvPicPr>
            <a:picLocks noChangeAspect="1"/>
          </p:cNvPicPr>
          <p:nvPr/>
        </p:nvPicPr>
        <p:blipFill>
          <a:blip r:embed="rId4"/>
          <a:stretch>
            <a:fillRect/>
          </a:stretch>
        </p:blipFill>
        <p:spPr>
          <a:xfrm>
            <a:off x="417010" y="1639274"/>
            <a:ext cx="4267107" cy="526410"/>
          </a:xfrm>
          <a:prstGeom prst="rect">
            <a:avLst/>
          </a:prstGeom>
        </p:spPr>
      </p:pic>
      <p:pic>
        <p:nvPicPr>
          <p:cNvPr id="7" name="Picture 6">
            <a:extLst>
              <a:ext uri="{FF2B5EF4-FFF2-40B4-BE49-F238E27FC236}">
                <a16:creationId xmlns:a16="http://schemas.microsoft.com/office/drawing/2014/main" id="{424DCAD5-C416-0443-BB7E-7B5264B235FD}"/>
              </a:ext>
            </a:extLst>
          </p:cNvPr>
          <p:cNvPicPr>
            <a:picLocks noChangeAspect="1"/>
          </p:cNvPicPr>
          <p:nvPr/>
        </p:nvPicPr>
        <p:blipFill>
          <a:blip r:embed="rId5"/>
          <a:stretch>
            <a:fillRect/>
          </a:stretch>
        </p:blipFill>
        <p:spPr>
          <a:xfrm>
            <a:off x="417010" y="2727704"/>
            <a:ext cx="4379012" cy="500225"/>
          </a:xfrm>
          <a:prstGeom prst="rect">
            <a:avLst/>
          </a:prstGeom>
        </p:spPr>
      </p:pic>
      <p:sp>
        <p:nvSpPr>
          <p:cNvPr id="8" name="Arrow: Right 7">
            <a:extLst>
              <a:ext uri="{FF2B5EF4-FFF2-40B4-BE49-F238E27FC236}">
                <a16:creationId xmlns:a16="http://schemas.microsoft.com/office/drawing/2014/main" id="{96051F7A-D2BF-3196-2476-E05AD7A07A4F}"/>
              </a:ext>
            </a:extLst>
          </p:cNvPr>
          <p:cNvSpPr/>
          <p:nvPr/>
        </p:nvSpPr>
        <p:spPr>
          <a:xfrm rot="5400000">
            <a:off x="2123572" y="2328112"/>
            <a:ext cx="493298" cy="1684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Picture 8">
            <a:extLst>
              <a:ext uri="{FF2B5EF4-FFF2-40B4-BE49-F238E27FC236}">
                <a16:creationId xmlns:a16="http://schemas.microsoft.com/office/drawing/2014/main" id="{8AFCF2F4-D346-E4F7-B5D3-F862557AA6F1}"/>
              </a:ext>
            </a:extLst>
          </p:cNvPr>
          <p:cNvPicPr>
            <a:picLocks noChangeAspect="1"/>
          </p:cNvPicPr>
          <p:nvPr/>
        </p:nvPicPr>
        <p:blipFill rotWithShape="1">
          <a:blip r:embed="rId6"/>
          <a:srcRect l="5485"/>
          <a:stretch/>
        </p:blipFill>
        <p:spPr>
          <a:xfrm>
            <a:off x="1456964" y="3880761"/>
            <a:ext cx="1826514" cy="527050"/>
          </a:xfrm>
          <a:prstGeom prst="rect">
            <a:avLst/>
          </a:prstGeom>
        </p:spPr>
      </p:pic>
      <p:sp>
        <p:nvSpPr>
          <p:cNvPr id="10" name="Arrow: Right 9">
            <a:extLst>
              <a:ext uri="{FF2B5EF4-FFF2-40B4-BE49-F238E27FC236}">
                <a16:creationId xmlns:a16="http://schemas.microsoft.com/office/drawing/2014/main" id="{B8195ED5-67B5-56B1-F9B1-8803D41DC9CA}"/>
              </a:ext>
            </a:extLst>
          </p:cNvPr>
          <p:cNvSpPr/>
          <p:nvPr/>
        </p:nvSpPr>
        <p:spPr>
          <a:xfrm rot="5400000">
            <a:off x="2123572" y="3470124"/>
            <a:ext cx="493298" cy="1684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TextBox 11">
            <a:extLst>
              <a:ext uri="{FF2B5EF4-FFF2-40B4-BE49-F238E27FC236}">
                <a16:creationId xmlns:a16="http://schemas.microsoft.com/office/drawing/2014/main" id="{9EC00FCA-A0B5-ADE4-9C52-E94E61599075}"/>
              </a:ext>
            </a:extLst>
          </p:cNvPr>
          <p:cNvSpPr txBox="1"/>
          <p:nvPr/>
        </p:nvSpPr>
        <p:spPr>
          <a:xfrm>
            <a:off x="168442" y="1331497"/>
            <a:ext cx="4572000" cy="307777"/>
          </a:xfrm>
          <a:prstGeom prst="rect">
            <a:avLst/>
          </a:prstGeom>
          <a:noFill/>
        </p:spPr>
        <p:txBody>
          <a:bodyPr wrap="square">
            <a:spAutoFit/>
          </a:bodyPr>
          <a:lstStyle/>
          <a:p>
            <a:pPr algn="ctr"/>
            <a:r>
              <a:rPr lang="en-MY" dirty="0">
                <a:solidFill>
                  <a:schemeClr val="accent1"/>
                </a:solidFill>
                <a:latin typeface="Golos Text" panose="020B0604020202020204" charset="0"/>
                <a:cs typeface="Golos Text" panose="020B0604020202020204" charset="0"/>
              </a:rPr>
              <a:t>Modify </a:t>
            </a:r>
            <a:r>
              <a:rPr lang="en-MY" dirty="0" err="1">
                <a:solidFill>
                  <a:schemeClr val="accent1"/>
                </a:solidFill>
                <a:latin typeface="Golos Text" panose="020B0604020202020204" charset="0"/>
                <a:cs typeface="Golos Text" panose="020B0604020202020204" charset="0"/>
              </a:rPr>
              <a:t>uIDrx</a:t>
            </a:r>
            <a:r>
              <a:rPr lang="en-MY" dirty="0">
                <a:solidFill>
                  <a:schemeClr val="accent1"/>
                </a:solidFill>
                <a:latin typeface="Golos Text" panose="020B0604020202020204" charset="0"/>
                <a:cs typeface="Golos Text" panose="020B0604020202020204" charset="0"/>
              </a:rPr>
              <a:t> to 2, Switch to Charlie’s ID</a:t>
            </a:r>
          </a:p>
        </p:txBody>
      </p:sp>
      <p:sp>
        <p:nvSpPr>
          <p:cNvPr id="14" name="TextBox 13">
            <a:extLst>
              <a:ext uri="{FF2B5EF4-FFF2-40B4-BE49-F238E27FC236}">
                <a16:creationId xmlns:a16="http://schemas.microsoft.com/office/drawing/2014/main" id="{3DBC8C39-E887-7607-8489-B25D0133EBC4}"/>
              </a:ext>
            </a:extLst>
          </p:cNvPr>
          <p:cNvSpPr txBox="1"/>
          <p:nvPr/>
        </p:nvSpPr>
        <p:spPr>
          <a:xfrm>
            <a:off x="4699634" y="1292580"/>
            <a:ext cx="4572000" cy="307777"/>
          </a:xfrm>
          <a:prstGeom prst="rect">
            <a:avLst/>
          </a:prstGeom>
          <a:noFill/>
        </p:spPr>
        <p:txBody>
          <a:bodyPr wrap="square">
            <a:spAutoFit/>
          </a:bodyPr>
          <a:lstStyle/>
          <a:p>
            <a:pPr algn="ctr"/>
            <a:r>
              <a:rPr lang="en-MY" dirty="0">
                <a:solidFill>
                  <a:schemeClr val="accent1"/>
                </a:solidFill>
                <a:latin typeface="Golos Text" panose="020B0604020202020204" charset="0"/>
                <a:cs typeface="Golos Text" panose="020B0604020202020204" charset="0"/>
              </a:rPr>
              <a:t>Charlie’s Doc 2</a:t>
            </a:r>
          </a:p>
        </p:txBody>
      </p:sp>
    </p:spTree>
    <p:extLst>
      <p:ext uri="{BB962C8B-B14F-4D97-AF65-F5344CB8AC3E}">
        <p14:creationId xmlns:p14="http://schemas.microsoft.com/office/powerpoint/2010/main" val="255586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8"/>
          <p:cNvSpPr txBox="1">
            <a:spLocks noGrp="1"/>
          </p:cNvSpPr>
          <p:nvPr>
            <p:ph type="title"/>
          </p:nvPr>
        </p:nvSpPr>
        <p:spPr>
          <a:xfrm>
            <a:off x="715100" y="535000"/>
            <a:ext cx="8320616"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accent3"/>
                </a:solidFill>
              </a:rPr>
              <a:t>Part B.1 tests attempt 1</a:t>
            </a:r>
            <a:endParaRPr sz="2800" dirty="0">
              <a:solidFill>
                <a:schemeClr val="accent3"/>
              </a:solidFill>
            </a:endParaRPr>
          </a:p>
        </p:txBody>
      </p:sp>
      <p:pic>
        <p:nvPicPr>
          <p:cNvPr id="3" name="Picture 2">
            <a:extLst>
              <a:ext uri="{FF2B5EF4-FFF2-40B4-BE49-F238E27FC236}">
                <a16:creationId xmlns:a16="http://schemas.microsoft.com/office/drawing/2014/main" id="{236C8B3E-EA7D-A5A3-904F-8CFFEB9EB86D}"/>
              </a:ext>
            </a:extLst>
          </p:cNvPr>
          <p:cNvPicPr>
            <a:picLocks noChangeAspect="1"/>
          </p:cNvPicPr>
          <p:nvPr/>
        </p:nvPicPr>
        <p:blipFill>
          <a:blip r:embed="rId3"/>
          <a:stretch>
            <a:fillRect/>
          </a:stretch>
        </p:blipFill>
        <p:spPr>
          <a:xfrm>
            <a:off x="205416" y="1651270"/>
            <a:ext cx="4113921" cy="2172150"/>
          </a:xfrm>
          <a:prstGeom prst="rect">
            <a:avLst/>
          </a:prstGeom>
        </p:spPr>
      </p:pic>
      <p:pic>
        <p:nvPicPr>
          <p:cNvPr id="11" name="Picture 10">
            <a:extLst>
              <a:ext uri="{FF2B5EF4-FFF2-40B4-BE49-F238E27FC236}">
                <a16:creationId xmlns:a16="http://schemas.microsoft.com/office/drawing/2014/main" id="{B24FC364-774A-C0B3-E295-9C9F18D86CD2}"/>
              </a:ext>
            </a:extLst>
          </p:cNvPr>
          <p:cNvPicPr>
            <a:picLocks noChangeAspect="1"/>
          </p:cNvPicPr>
          <p:nvPr/>
        </p:nvPicPr>
        <p:blipFill>
          <a:blip r:embed="rId4"/>
          <a:stretch>
            <a:fillRect/>
          </a:stretch>
        </p:blipFill>
        <p:spPr>
          <a:xfrm>
            <a:off x="4572000" y="1651270"/>
            <a:ext cx="4431938" cy="2559783"/>
          </a:xfrm>
          <a:prstGeom prst="rect">
            <a:avLst/>
          </a:prstGeom>
        </p:spPr>
      </p:pic>
      <p:sp>
        <p:nvSpPr>
          <p:cNvPr id="12" name="TextBox 11">
            <a:extLst>
              <a:ext uri="{FF2B5EF4-FFF2-40B4-BE49-F238E27FC236}">
                <a16:creationId xmlns:a16="http://schemas.microsoft.com/office/drawing/2014/main" id="{47791AD4-FDA8-C5C3-9A9E-12633D249A3E}"/>
              </a:ext>
            </a:extLst>
          </p:cNvPr>
          <p:cNvSpPr txBox="1"/>
          <p:nvPr/>
        </p:nvSpPr>
        <p:spPr>
          <a:xfrm>
            <a:off x="4747565" y="1331366"/>
            <a:ext cx="4089197" cy="307777"/>
          </a:xfrm>
          <a:prstGeom prst="rect">
            <a:avLst/>
          </a:prstGeom>
          <a:noFill/>
        </p:spPr>
        <p:txBody>
          <a:bodyPr wrap="square" rtlCol="0">
            <a:spAutoFit/>
          </a:bodyPr>
          <a:lstStyle/>
          <a:p>
            <a:pPr algn="ctr"/>
            <a:r>
              <a:rPr lang="en-MY" dirty="0">
                <a:solidFill>
                  <a:schemeClr val="accent1"/>
                </a:solidFill>
                <a:latin typeface="Golos Text" panose="020B0604020202020204" charset="0"/>
                <a:cs typeface="Golos Text" panose="020B0604020202020204" charset="0"/>
              </a:rPr>
              <a:t>Intercept request when login</a:t>
            </a:r>
          </a:p>
        </p:txBody>
      </p:sp>
    </p:spTree>
    <p:extLst>
      <p:ext uri="{BB962C8B-B14F-4D97-AF65-F5344CB8AC3E}">
        <p14:creationId xmlns:p14="http://schemas.microsoft.com/office/powerpoint/2010/main" val="15110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8"/>
          <p:cNvSpPr txBox="1">
            <a:spLocks noGrp="1"/>
          </p:cNvSpPr>
          <p:nvPr>
            <p:ph type="title"/>
          </p:nvPr>
        </p:nvSpPr>
        <p:spPr>
          <a:xfrm>
            <a:off x="715100" y="535000"/>
            <a:ext cx="8320616"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accent3"/>
                </a:solidFill>
              </a:rPr>
              <a:t>Part B.1 tests attempt 1</a:t>
            </a:r>
            <a:endParaRPr sz="2800" dirty="0">
              <a:solidFill>
                <a:schemeClr val="accent3"/>
              </a:solidFill>
            </a:endParaRPr>
          </a:p>
        </p:txBody>
      </p:sp>
      <p:pic>
        <p:nvPicPr>
          <p:cNvPr id="4" name="Picture 3">
            <a:extLst>
              <a:ext uri="{FF2B5EF4-FFF2-40B4-BE49-F238E27FC236}">
                <a16:creationId xmlns:a16="http://schemas.microsoft.com/office/drawing/2014/main" id="{90291C1E-4FA3-DE79-E0B5-2BCDF1DFEAB7}"/>
              </a:ext>
            </a:extLst>
          </p:cNvPr>
          <p:cNvPicPr>
            <a:picLocks noChangeAspect="1"/>
          </p:cNvPicPr>
          <p:nvPr/>
        </p:nvPicPr>
        <p:blipFill>
          <a:blip r:embed="rId3"/>
          <a:stretch>
            <a:fillRect/>
          </a:stretch>
        </p:blipFill>
        <p:spPr>
          <a:xfrm>
            <a:off x="809255" y="1563432"/>
            <a:ext cx="2828534" cy="289431"/>
          </a:xfrm>
          <a:prstGeom prst="rect">
            <a:avLst/>
          </a:prstGeom>
        </p:spPr>
      </p:pic>
      <p:sp>
        <p:nvSpPr>
          <p:cNvPr id="5" name="Arrow: Right 4">
            <a:extLst>
              <a:ext uri="{FF2B5EF4-FFF2-40B4-BE49-F238E27FC236}">
                <a16:creationId xmlns:a16="http://schemas.microsoft.com/office/drawing/2014/main" id="{47003B7A-EF52-C348-319B-B45D35F153C5}"/>
              </a:ext>
            </a:extLst>
          </p:cNvPr>
          <p:cNvSpPr/>
          <p:nvPr/>
        </p:nvSpPr>
        <p:spPr>
          <a:xfrm rot="5400000">
            <a:off x="1792704" y="2141622"/>
            <a:ext cx="637674" cy="2045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7" name="Picture 6">
            <a:extLst>
              <a:ext uri="{FF2B5EF4-FFF2-40B4-BE49-F238E27FC236}">
                <a16:creationId xmlns:a16="http://schemas.microsoft.com/office/drawing/2014/main" id="{B7D6E818-2722-D10F-0280-9D6A0BC8906C}"/>
              </a:ext>
            </a:extLst>
          </p:cNvPr>
          <p:cNvPicPr>
            <a:picLocks noChangeAspect="1"/>
          </p:cNvPicPr>
          <p:nvPr/>
        </p:nvPicPr>
        <p:blipFill>
          <a:blip r:embed="rId4"/>
          <a:stretch>
            <a:fillRect/>
          </a:stretch>
        </p:blipFill>
        <p:spPr>
          <a:xfrm>
            <a:off x="809255" y="2695748"/>
            <a:ext cx="2828534" cy="376272"/>
          </a:xfrm>
          <a:prstGeom prst="rect">
            <a:avLst/>
          </a:prstGeom>
        </p:spPr>
      </p:pic>
      <p:pic>
        <p:nvPicPr>
          <p:cNvPr id="8" name="Picture 7">
            <a:extLst>
              <a:ext uri="{FF2B5EF4-FFF2-40B4-BE49-F238E27FC236}">
                <a16:creationId xmlns:a16="http://schemas.microsoft.com/office/drawing/2014/main" id="{29ACFD75-5EB1-4A2C-2744-5A201D6BEA90}"/>
              </a:ext>
            </a:extLst>
          </p:cNvPr>
          <p:cNvPicPr>
            <a:picLocks noChangeAspect="1"/>
          </p:cNvPicPr>
          <p:nvPr/>
        </p:nvPicPr>
        <p:blipFill rotWithShape="1">
          <a:blip r:embed="rId5"/>
          <a:srcRect l="5485"/>
          <a:stretch/>
        </p:blipFill>
        <p:spPr>
          <a:xfrm>
            <a:off x="1198284" y="3820603"/>
            <a:ext cx="1826514" cy="527050"/>
          </a:xfrm>
          <a:prstGeom prst="rect">
            <a:avLst/>
          </a:prstGeom>
        </p:spPr>
      </p:pic>
      <p:sp>
        <p:nvSpPr>
          <p:cNvPr id="9" name="Arrow: Right 8">
            <a:extLst>
              <a:ext uri="{FF2B5EF4-FFF2-40B4-BE49-F238E27FC236}">
                <a16:creationId xmlns:a16="http://schemas.microsoft.com/office/drawing/2014/main" id="{14E5A386-4BFD-49BE-02AB-5A0683A4ABBD}"/>
              </a:ext>
            </a:extLst>
          </p:cNvPr>
          <p:cNvSpPr/>
          <p:nvPr/>
        </p:nvSpPr>
        <p:spPr>
          <a:xfrm rot="5400000">
            <a:off x="1802416" y="3463045"/>
            <a:ext cx="637674" cy="2045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2" name="Picture 11">
            <a:extLst>
              <a:ext uri="{FF2B5EF4-FFF2-40B4-BE49-F238E27FC236}">
                <a16:creationId xmlns:a16="http://schemas.microsoft.com/office/drawing/2014/main" id="{8CCE5AF4-1865-BFF1-1970-4B520A37E154}"/>
              </a:ext>
            </a:extLst>
          </p:cNvPr>
          <p:cNvPicPr>
            <a:picLocks noChangeAspect="1"/>
          </p:cNvPicPr>
          <p:nvPr/>
        </p:nvPicPr>
        <p:blipFill>
          <a:blip r:embed="rId6"/>
          <a:stretch>
            <a:fillRect/>
          </a:stretch>
        </p:blipFill>
        <p:spPr>
          <a:xfrm>
            <a:off x="4134062" y="1585445"/>
            <a:ext cx="4750044" cy="2387723"/>
          </a:xfrm>
          <a:prstGeom prst="rect">
            <a:avLst/>
          </a:prstGeom>
        </p:spPr>
      </p:pic>
      <p:sp>
        <p:nvSpPr>
          <p:cNvPr id="13" name="TextBox 12">
            <a:extLst>
              <a:ext uri="{FF2B5EF4-FFF2-40B4-BE49-F238E27FC236}">
                <a16:creationId xmlns:a16="http://schemas.microsoft.com/office/drawing/2014/main" id="{F404280C-2364-0082-3864-F81136C7856D}"/>
              </a:ext>
            </a:extLst>
          </p:cNvPr>
          <p:cNvSpPr txBox="1"/>
          <p:nvPr/>
        </p:nvSpPr>
        <p:spPr>
          <a:xfrm>
            <a:off x="690882" y="1337353"/>
            <a:ext cx="3045855" cy="307777"/>
          </a:xfrm>
          <a:prstGeom prst="rect">
            <a:avLst/>
          </a:prstGeom>
          <a:noFill/>
        </p:spPr>
        <p:txBody>
          <a:bodyPr wrap="square" rtlCol="0">
            <a:spAutoFit/>
          </a:bodyPr>
          <a:lstStyle/>
          <a:p>
            <a:pPr algn="ctr"/>
            <a:r>
              <a:rPr lang="en-MY" dirty="0">
                <a:solidFill>
                  <a:schemeClr val="accent1"/>
                </a:solidFill>
                <a:latin typeface="Golos Text" panose="020B0604020202020204" charset="0"/>
                <a:cs typeface="Golos Text" panose="020B0604020202020204" charset="0"/>
              </a:rPr>
              <a:t>Switch ID to Charlie’s</a:t>
            </a:r>
          </a:p>
        </p:txBody>
      </p:sp>
      <p:sp>
        <p:nvSpPr>
          <p:cNvPr id="14" name="TextBox 13">
            <a:extLst>
              <a:ext uri="{FF2B5EF4-FFF2-40B4-BE49-F238E27FC236}">
                <a16:creationId xmlns:a16="http://schemas.microsoft.com/office/drawing/2014/main" id="{2EC8B61B-9A3D-C365-7C67-FAD6F027D867}"/>
              </a:ext>
            </a:extLst>
          </p:cNvPr>
          <p:cNvSpPr txBox="1"/>
          <p:nvPr/>
        </p:nvSpPr>
        <p:spPr>
          <a:xfrm>
            <a:off x="4986156" y="1277668"/>
            <a:ext cx="3045855" cy="307777"/>
          </a:xfrm>
          <a:prstGeom prst="rect">
            <a:avLst/>
          </a:prstGeom>
          <a:noFill/>
        </p:spPr>
        <p:txBody>
          <a:bodyPr wrap="square" rtlCol="0">
            <a:spAutoFit/>
          </a:bodyPr>
          <a:lstStyle/>
          <a:p>
            <a:pPr algn="ctr"/>
            <a:r>
              <a:rPr lang="en-MY" dirty="0">
                <a:solidFill>
                  <a:schemeClr val="accent1"/>
                </a:solidFill>
                <a:latin typeface="Golos Text" panose="020B0604020202020204" charset="0"/>
                <a:cs typeface="Golos Text" panose="020B0604020202020204" charset="0"/>
              </a:rPr>
              <a:t>Authentication Failed</a:t>
            </a:r>
          </a:p>
        </p:txBody>
      </p:sp>
    </p:spTree>
    <p:extLst>
      <p:ext uri="{BB962C8B-B14F-4D97-AF65-F5344CB8AC3E}">
        <p14:creationId xmlns:p14="http://schemas.microsoft.com/office/powerpoint/2010/main" val="230429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8"/>
          <p:cNvSpPr txBox="1">
            <a:spLocks noGrp="1"/>
          </p:cNvSpPr>
          <p:nvPr>
            <p:ph type="title"/>
          </p:nvPr>
        </p:nvSpPr>
        <p:spPr>
          <a:xfrm>
            <a:off x="715100" y="535000"/>
            <a:ext cx="8320616"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accent3"/>
                </a:solidFill>
              </a:rPr>
              <a:t>Part B.1 tests attempt 1 interpretation</a:t>
            </a:r>
            <a:endParaRPr sz="2800" dirty="0">
              <a:solidFill>
                <a:schemeClr val="accent3"/>
              </a:solidFill>
            </a:endParaRPr>
          </a:p>
        </p:txBody>
      </p:sp>
      <p:sp>
        <p:nvSpPr>
          <p:cNvPr id="2" name="TextBox 1">
            <a:extLst>
              <a:ext uri="{FF2B5EF4-FFF2-40B4-BE49-F238E27FC236}">
                <a16:creationId xmlns:a16="http://schemas.microsoft.com/office/drawing/2014/main" id="{F5439D3B-DFAC-3469-0B62-B1A0E36FF1E6}"/>
              </a:ext>
            </a:extLst>
          </p:cNvPr>
          <p:cNvSpPr txBox="1"/>
          <p:nvPr/>
        </p:nvSpPr>
        <p:spPr>
          <a:xfrm>
            <a:off x="715100" y="1552074"/>
            <a:ext cx="7719037" cy="1600438"/>
          </a:xfrm>
          <a:prstGeom prst="rect">
            <a:avLst/>
          </a:prstGeom>
          <a:noFill/>
        </p:spPr>
        <p:txBody>
          <a:bodyPr wrap="square" rtlCol="0">
            <a:spAutoFit/>
          </a:bodyPr>
          <a:lstStyle/>
          <a:p>
            <a:pPr marL="285750" indent="-285750">
              <a:buFont typeface="Arial" panose="020B0604020202020204" pitchFamily="34" charset="0"/>
              <a:buChar char="•"/>
            </a:pPr>
            <a:r>
              <a:rPr lang="en-MY" dirty="0"/>
              <a:t>Authentication failed</a:t>
            </a:r>
          </a:p>
          <a:p>
            <a:pPr marL="285750" indent="-285750">
              <a:buFont typeface="Arial" panose="020B0604020202020204" pitchFamily="34" charset="0"/>
              <a:buChar char="•"/>
            </a:pPr>
            <a:endParaRPr lang="en-MY" dirty="0"/>
          </a:p>
          <a:p>
            <a:pPr marL="285750" indent="-285750">
              <a:buFont typeface="Arial" panose="020B0604020202020204" pitchFamily="34" charset="0"/>
              <a:buChar char="•"/>
            </a:pPr>
            <a:r>
              <a:rPr lang="en-MY" dirty="0"/>
              <a:t>Changing ID in </a:t>
            </a:r>
            <a:r>
              <a:rPr lang="en-MY" dirty="0" err="1"/>
              <a:t>burpsuite</a:t>
            </a:r>
            <a:r>
              <a:rPr lang="en-MY" dirty="0"/>
              <a:t> -&gt; the password is ID 1’s password </a:t>
            </a:r>
          </a:p>
          <a:p>
            <a:pPr marL="285750" indent="-285750">
              <a:buFont typeface="Arial" panose="020B0604020202020204" pitchFamily="34" charset="0"/>
              <a:buChar char="•"/>
            </a:pPr>
            <a:endParaRPr lang="en-MY" dirty="0"/>
          </a:p>
          <a:p>
            <a:pPr marL="285750" indent="-285750">
              <a:buFont typeface="Arial" panose="020B0604020202020204" pitchFamily="34" charset="0"/>
              <a:buChar char="•"/>
            </a:pPr>
            <a:r>
              <a:rPr lang="en-MY" dirty="0"/>
              <a:t>Same as entered ID 2 but entered incorrect password</a:t>
            </a:r>
          </a:p>
          <a:p>
            <a:pPr marL="285750" indent="-285750">
              <a:buFont typeface="Arial" panose="020B0604020202020204" pitchFamily="34" charset="0"/>
              <a:buChar char="•"/>
            </a:pPr>
            <a:endParaRPr lang="en-MY" dirty="0"/>
          </a:p>
          <a:p>
            <a:pPr marL="285750" indent="-285750">
              <a:buFont typeface="Arial" panose="020B0604020202020204" pitchFamily="34" charset="0"/>
              <a:buChar char="•"/>
            </a:pPr>
            <a:r>
              <a:rPr lang="en-MY" dirty="0"/>
              <a:t>System does not recognize the password for ID 2</a:t>
            </a:r>
          </a:p>
        </p:txBody>
      </p:sp>
    </p:spTree>
    <p:extLst>
      <p:ext uri="{BB962C8B-B14F-4D97-AF65-F5344CB8AC3E}">
        <p14:creationId xmlns:p14="http://schemas.microsoft.com/office/powerpoint/2010/main" val="1857911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8"/>
          <p:cNvSpPr txBox="1">
            <a:spLocks noGrp="1"/>
          </p:cNvSpPr>
          <p:nvPr>
            <p:ph type="title"/>
          </p:nvPr>
        </p:nvSpPr>
        <p:spPr>
          <a:xfrm>
            <a:off x="715100" y="535000"/>
            <a:ext cx="8320616"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accent3"/>
                </a:solidFill>
              </a:rPr>
              <a:t>Part B.1 tests attempt 2</a:t>
            </a:r>
            <a:endParaRPr sz="2800" dirty="0">
              <a:solidFill>
                <a:schemeClr val="accent3"/>
              </a:solidFill>
            </a:endParaRPr>
          </a:p>
        </p:txBody>
      </p:sp>
      <p:sp>
        <p:nvSpPr>
          <p:cNvPr id="8" name="TextBox 7">
            <a:extLst>
              <a:ext uri="{FF2B5EF4-FFF2-40B4-BE49-F238E27FC236}">
                <a16:creationId xmlns:a16="http://schemas.microsoft.com/office/drawing/2014/main" id="{4D1AE271-B7BD-A922-8B03-E590D29B661E}"/>
              </a:ext>
            </a:extLst>
          </p:cNvPr>
          <p:cNvSpPr txBox="1"/>
          <p:nvPr/>
        </p:nvSpPr>
        <p:spPr>
          <a:xfrm>
            <a:off x="342121" y="1501316"/>
            <a:ext cx="3402318" cy="738664"/>
          </a:xfrm>
          <a:prstGeom prst="rect">
            <a:avLst/>
          </a:prstGeom>
          <a:noFill/>
        </p:spPr>
        <p:txBody>
          <a:bodyPr wrap="square">
            <a:spAutoFit/>
          </a:bodyPr>
          <a:lstStyle/>
          <a:p>
            <a:r>
              <a:rPr lang="en-MY" dirty="0"/>
              <a:t>http://attackme.com/csrf/personal_doc.php/?password_new=abc&amp;password_conf=abc&amp;Change=Change</a:t>
            </a:r>
          </a:p>
        </p:txBody>
      </p:sp>
      <p:pic>
        <p:nvPicPr>
          <p:cNvPr id="10" name="Picture 9">
            <a:extLst>
              <a:ext uri="{FF2B5EF4-FFF2-40B4-BE49-F238E27FC236}">
                <a16:creationId xmlns:a16="http://schemas.microsoft.com/office/drawing/2014/main" id="{72475731-D1AD-E7C1-1FCF-EE8A408ED300}"/>
              </a:ext>
            </a:extLst>
          </p:cNvPr>
          <p:cNvPicPr>
            <a:picLocks noChangeAspect="1"/>
          </p:cNvPicPr>
          <p:nvPr/>
        </p:nvPicPr>
        <p:blipFill rotWithShape="1">
          <a:blip r:embed="rId3"/>
          <a:srcRect l="12041" t="3748" r="17436" b="-6282"/>
          <a:stretch/>
        </p:blipFill>
        <p:spPr>
          <a:xfrm>
            <a:off x="342121" y="3469338"/>
            <a:ext cx="3327511" cy="553451"/>
          </a:xfrm>
          <a:prstGeom prst="rect">
            <a:avLst/>
          </a:prstGeom>
        </p:spPr>
      </p:pic>
      <p:pic>
        <p:nvPicPr>
          <p:cNvPr id="4" name="Picture 3">
            <a:extLst>
              <a:ext uri="{FF2B5EF4-FFF2-40B4-BE49-F238E27FC236}">
                <a16:creationId xmlns:a16="http://schemas.microsoft.com/office/drawing/2014/main" id="{D4B07E4B-E77C-2E75-9948-D283A5487BC6}"/>
              </a:ext>
            </a:extLst>
          </p:cNvPr>
          <p:cNvPicPr>
            <a:picLocks noChangeAspect="1"/>
          </p:cNvPicPr>
          <p:nvPr/>
        </p:nvPicPr>
        <p:blipFill>
          <a:blip r:embed="rId4"/>
          <a:stretch>
            <a:fillRect/>
          </a:stretch>
        </p:blipFill>
        <p:spPr>
          <a:xfrm>
            <a:off x="4155612" y="1612683"/>
            <a:ext cx="4730993" cy="2438525"/>
          </a:xfrm>
          <a:prstGeom prst="rect">
            <a:avLst/>
          </a:prstGeom>
        </p:spPr>
      </p:pic>
      <p:sp>
        <p:nvSpPr>
          <p:cNvPr id="11" name="Arrow: Right 10">
            <a:extLst>
              <a:ext uri="{FF2B5EF4-FFF2-40B4-BE49-F238E27FC236}">
                <a16:creationId xmlns:a16="http://schemas.microsoft.com/office/drawing/2014/main" id="{E2169E80-EB2D-C9A3-5C74-295BCF40BCBA}"/>
              </a:ext>
            </a:extLst>
          </p:cNvPr>
          <p:cNvSpPr/>
          <p:nvPr/>
        </p:nvSpPr>
        <p:spPr>
          <a:xfrm rot="5400000">
            <a:off x="1463341" y="2645690"/>
            <a:ext cx="625642" cy="159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TextBox 11">
            <a:extLst>
              <a:ext uri="{FF2B5EF4-FFF2-40B4-BE49-F238E27FC236}">
                <a16:creationId xmlns:a16="http://schemas.microsoft.com/office/drawing/2014/main" id="{EFB25663-7E84-A8C2-4B7E-3EFAFBA21BAD}"/>
              </a:ext>
            </a:extLst>
          </p:cNvPr>
          <p:cNvSpPr txBox="1"/>
          <p:nvPr/>
        </p:nvSpPr>
        <p:spPr>
          <a:xfrm>
            <a:off x="496115" y="1256901"/>
            <a:ext cx="3094330" cy="307777"/>
          </a:xfrm>
          <a:prstGeom prst="rect">
            <a:avLst/>
          </a:prstGeom>
          <a:noFill/>
        </p:spPr>
        <p:txBody>
          <a:bodyPr wrap="square" rtlCol="0">
            <a:spAutoFit/>
          </a:bodyPr>
          <a:lstStyle/>
          <a:p>
            <a:r>
              <a:rPr lang="en-MY" dirty="0">
                <a:solidFill>
                  <a:schemeClr val="accent1"/>
                </a:solidFill>
                <a:latin typeface="Golos Text" panose="020B0604020202020204" charset="0"/>
                <a:cs typeface="Golos Text" panose="020B0604020202020204" charset="0"/>
              </a:rPr>
              <a:t>Force change Charlie’s password</a:t>
            </a:r>
          </a:p>
        </p:txBody>
      </p:sp>
      <p:sp>
        <p:nvSpPr>
          <p:cNvPr id="13" name="TextBox 12">
            <a:extLst>
              <a:ext uri="{FF2B5EF4-FFF2-40B4-BE49-F238E27FC236}">
                <a16:creationId xmlns:a16="http://schemas.microsoft.com/office/drawing/2014/main" id="{2E6E7072-6824-DFA3-E7F1-6D77CE383328}"/>
              </a:ext>
            </a:extLst>
          </p:cNvPr>
          <p:cNvSpPr txBox="1"/>
          <p:nvPr/>
        </p:nvSpPr>
        <p:spPr>
          <a:xfrm>
            <a:off x="308707" y="3166374"/>
            <a:ext cx="3094330" cy="307777"/>
          </a:xfrm>
          <a:prstGeom prst="rect">
            <a:avLst/>
          </a:prstGeom>
          <a:noFill/>
        </p:spPr>
        <p:txBody>
          <a:bodyPr wrap="square" rtlCol="0">
            <a:spAutoFit/>
          </a:bodyPr>
          <a:lstStyle/>
          <a:p>
            <a:pPr algn="ctr"/>
            <a:r>
              <a:rPr lang="en-MY" dirty="0">
                <a:solidFill>
                  <a:schemeClr val="accent1"/>
                </a:solidFill>
                <a:latin typeface="Golos Text" panose="020B0604020202020204" charset="0"/>
                <a:cs typeface="Golos Text" panose="020B0604020202020204" charset="0"/>
              </a:rPr>
              <a:t>Paste URL</a:t>
            </a:r>
          </a:p>
        </p:txBody>
      </p:sp>
    </p:spTree>
    <p:extLst>
      <p:ext uri="{BB962C8B-B14F-4D97-AF65-F5344CB8AC3E}">
        <p14:creationId xmlns:p14="http://schemas.microsoft.com/office/powerpoint/2010/main" val="132929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8"/>
          <p:cNvSpPr txBox="1">
            <a:spLocks noGrp="1"/>
          </p:cNvSpPr>
          <p:nvPr>
            <p:ph type="title"/>
          </p:nvPr>
        </p:nvSpPr>
        <p:spPr>
          <a:xfrm>
            <a:off x="715100" y="535000"/>
            <a:ext cx="8320616"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accent3"/>
                </a:solidFill>
              </a:rPr>
              <a:t>Part B.1 tests attempt 2</a:t>
            </a:r>
            <a:endParaRPr sz="2800" dirty="0">
              <a:solidFill>
                <a:schemeClr val="accent3"/>
              </a:solidFill>
            </a:endParaRPr>
          </a:p>
        </p:txBody>
      </p:sp>
      <p:pic>
        <p:nvPicPr>
          <p:cNvPr id="3" name="Picture 2">
            <a:extLst>
              <a:ext uri="{FF2B5EF4-FFF2-40B4-BE49-F238E27FC236}">
                <a16:creationId xmlns:a16="http://schemas.microsoft.com/office/drawing/2014/main" id="{57282BAA-7AEB-DCB3-D536-567E8362890C}"/>
              </a:ext>
            </a:extLst>
          </p:cNvPr>
          <p:cNvPicPr>
            <a:picLocks noChangeAspect="1"/>
          </p:cNvPicPr>
          <p:nvPr/>
        </p:nvPicPr>
        <p:blipFill>
          <a:blip r:embed="rId3"/>
          <a:stretch>
            <a:fillRect/>
          </a:stretch>
        </p:blipFill>
        <p:spPr>
          <a:xfrm>
            <a:off x="195891" y="1596400"/>
            <a:ext cx="4280379" cy="2222614"/>
          </a:xfrm>
          <a:prstGeom prst="rect">
            <a:avLst/>
          </a:prstGeom>
        </p:spPr>
      </p:pic>
      <p:pic>
        <p:nvPicPr>
          <p:cNvPr id="6" name="Picture 5">
            <a:extLst>
              <a:ext uri="{FF2B5EF4-FFF2-40B4-BE49-F238E27FC236}">
                <a16:creationId xmlns:a16="http://schemas.microsoft.com/office/drawing/2014/main" id="{C65CEB7E-B5E5-8894-60C2-7DBDDE8D4073}"/>
              </a:ext>
            </a:extLst>
          </p:cNvPr>
          <p:cNvPicPr>
            <a:picLocks noChangeAspect="1"/>
          </p:cNvPicPr>
          <p:nvPr/>
        </p:nvPicPr>
        <p:blipFill>
          <a:blip r:embed="rId4"/>
          <a:stretch>
            <a:fillRect/>
          </a:stretch>
        </p:blipFill>
        <p:spPr>
          <a:xfrm>
            <a:off x="4667732" y="1596400"/>
            <a:ext cx="4280379" cy="2000177"/>
          </a:xfrm>
          <a:prstGeom prst="rect">
            <a:avLst/>
          </a:prstGeom>
        </p:spPr>
      </p:pic>
      <p:sp>
        <p:nvSpPr>
          <p:cNvPr id="7" name="TextBox 6">
            <a:extLst>
              <a:ext uri="{FF2B5EF4-FFF2-40B4-BE49-F238E27FC236}">
                <a16:creationId xmlns:a16="http://schemas.microsoft.com/office/drawing/2014/main" id="{1F5AFD85-9C90-5FBE-5239-80732E8404EA}"/>
              </a:ext>
            </a:extLst>
          </p:cNvPr>
          <p:cNvSpPr txBox="1"/>
          <p:nvPr/>
        </p:nvSpPr>
        <p:spPr>
          <a:xfrm>
            <a:off x="195891" y="1242400"/>
            <a:ext cx="4207859" cy="307777"/>
          </a:xfrm>
          <a:prstGeom prst="rect">
            <a:avLst/>
          </a:prstGeom>
          <a:noFill/>
        </p:spPr>
        <p:txBody>
          <a:bodyPr wrap="square" rtlCol="0">
            <a:spAutoFit/>
          </a:bodyPr>
          <a:lstStyle/>
          <a:p>
            <a:pPr algn="ctr"/>
            <a:r>
              <a:rPr lang="en-MY" dirty="0">
                <a:solidFill>
                  <a:schemeClr val="accent1"/>
                </a:solidFill>
                <a:latin typeface="Golos Text" panose="020B0604020202020204" charset="0"/>
                <a:cs typeface="Golos Text" panose="020B0604020202020204" charset="0"/>
              </a:rPr>
              <a:t>Login with Charlie’s new password</a:t>
            </a:r>
          </a:p>
        </p:txBody>
      </p:sp>
      <p:sp>
        <p:nvSpPr>
          <p:cNvPr id="9" name="TextBox 8">
            <a:extLst>
              <a:ext uri="{FF2B5EF4-FFF2-40B4-BE49-F238E27FC236}">
                <a16:creationId xmlns:a16="http://schemas.microsoft.com/office/drawing/2014/main" id="{A38C7333-585E-A696-552B-85F715B6CE65}"/>
              </a:ext>
            </a:extLst>
          </p:cNvPr>
          <p:cNvSpPr txBox="1"/>
          <p:nvPr/>
        </p:nvSpPr>
        <p:spPr>
          <a:xfrm>
            <a:off x="4667732" y="1248477"/>
            <a:ext cx="4207859" cy="307777"/>
          </a:xfrm>
          <a:prstGeom prst="rect">
            <a:avLst/>
          </a:prstGeom>
          <a:noFill/>
        </p:spPr>
        <p:txBody>
          <a:bodyPr wrap="square" rtlCol="0">
            <a:spAutoFit/>
          </a:bodyPr>
          <a:lstStyle/>
          <a:p>
            <a:pPr algn="ctr"/>
            <a:r>
              <a:rPr lang="en-MY" dirty="0">
                <a:solidFill>
                  <a:schemeClr val="accent1"/>
                </a:solidFill>
                <a:latin typeface="Golos Text" panose="020B0604020202020204" charset="0"/>
                <a:cs typeface="Golos Text" panose="020B0604020202020204" charset="0"/>
              </a:rPr>
              <a:t>Authentication Failed</a:t>
            </a:r>
          </a:p>
        </p:txBody>
      </p:sp>
    </p:spTree>
    <p:extLst>
      <p:ext uri="{BB962C8B-B14F-4D97-AF65-F5344CB8AC3E}">
        <p14:creationId xmlns:p14="http://schemas.microsoft.com/office/powerpoint/2010/main" val="329638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8"/>
          <p:cNvSpPr txBox="1">
            <a:spLocks noGrp="1"/>
          </p:cNvSpPr>
          <p:nvPr>
            <p:ph type="title"/>
          </p:nvPr>
        </p:nvSpPr>
        <p:spPr>
          <a:xfrm>
            <a:off x="715100" y="535000"/>
            <a:ext cx="8320616"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accent3"/>
                </a:solidFill>
              </a:rPr>
              <a:t>Part B.1 tests attempt 2 interpretation</a:t>
            </a:r>
            <a:endParaRPr sz="2800" dirty="0">
              <a:solidFill>
                <a:schemeClr val="accent3"/>
              </a:solidFill>
            </a:endParaRPr>
          </a:p>
        </p:txBody>
      </p:sp>
      <p:sp>
        <p:nvSpPr>
          <p:cNvPr id="2" name="TextBox 1">
            <a:extLst>
              <a:ext uri="{FF2B5EF4-FFF2-40B4-BE49-F238E27FC236}">
                <a16:creationId xmlns:a16="http://schemas.microsoft.com/office/drawing/2014/main" id="{0DB21148-3DB9-F9A7-ECC6-3280F57E4EB6}"/>
              </a:ext>
            </a:extLst>
          </p:cNvPr>
          <p:cNvSpPr txBox="1"/>
          <p:nvPr/>
        </p:nvSpPr>
        <p:spPr>
          <a:xfrm>
            <a:off x="715100" y="1467853"/>
            <a:ext cx="7153553" cy="1600438"/>
          </a:xfrm>
          <a:prstGeom prst="rect">
            <a:avLst/>
          </a:prstGeom>
          <a:noFill/>
        </p:spPr>
        <p:txBody>
          <a:bodyPr wrap="square" rtlCol="0">
            <a:spAutoFit/>
          </a:bodyPr>
          <a:lstStyle/>
          <a:p>
            <a:pPr marL="285750" indent="-285750">
              <a:buFont typeface="Arial" panose="020B0604020202020204" pitchFamily="34" charset="0"/>
              <a:buChar char="•"/>
            </a:pPr>
            <a:r>
              <a:rPr lang="en-MY" dirty="0"/>
              <a:t>Authentication Failed</a:t>
            </a:r>
          </a:p>
          <a:p>
            <a:pPr marL="285750" indent="-285750">
              <a:buFont typeface="Arial" panose="020B0604020202020204" pitchFamily="34" charset="0"/>
              <a:buChar char="•"/>
            </a:pPr>
            <a:endParaRPr lang="en-MY" dirty="0"/>
          </a:p>
          <a:p>
            <a:pPr marL="285750" indent="-285750">
              <a:buFont typeface="Arial" panose="020B0604020202020204" pitchFamily="34" charset="0"/>
              <a:buChar char="•"/>
            </a:pPr>
            <a:r>
              <a:rPr lang="en-MY" dirty="0"/>
              <a:t>The page does not change password of member ID 2</a:t>
            </a:r>
          </a:p>
          <a:p>
            <a:pPr marL="285750" indent="-285750">
              <a:buFont typeface="Arial" panose="020B0604020202020204" pitchFamily="34" charset="0"/>
              <a:buChar char="•"/>
            </a:pPr>
            <a:endParaRPr lang="en-MY" dirty="0"/>
          </a:p>
          <a:p>
            <a:pPr marL="285750" indent="-285750">
              <a:buFont typeface="Arial" panose="020B0604020202020204" pitchFamily="34" charset="0"/>
              <a:buChar char="•"/>
            </a:pPr>
            <a:r>
              <a:rPr lang="en-MY" dirty="0"/>
              <a:t>Incorrect password for member ID 2</a:t>
            </a:r>
          </a:p>
          <a:p>
            <a:pPr marL="285750" indent="-285750">
              <a:buFont typeface="Arial" panose="020B0604020202020204" pitchFamily="34" charset="0"/>
              <a:buChar char="•"/>
            </a:pPr>
            <a:endParaRPr lang="en-MY" dirty="0"/>
          </a:p>
          <a:p>
            <a:pPr marL="285750" indent="-285750">
              <a:buFont typeface="Arial" panose="020B0604020202020204" pitchFamily="34" charset="0"/>
              <a:buChar char="•"/>
            </a:pPr>
            <a:r>
              <a:rPr lang="en-MY" dirty="0"/>
              <a:t>The page check for password</a:t>
            </a:r>
          </a:p>
        </p:txBody>
      </p:sp>
    </p:spTree>
    <p:extLst>
      <p:ext uri="{BB962C8B-B14F-4D97-AF65-F5344CB8AC3E}">
        <p14:creationId xmlns:p14="http://schemas.microsoft.com/office/powerpoint/2010/main" val="1412494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6" name="Google Shape;186;p22"/>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Task A.1 </a:t>
            </a:r>
            <a:r>
              <a:rPr lang="en" sz="2000" dirty="0">
                <a:solidFill>
                  <a:schemeClr val="accent3"/>
                </a:solidFill>
              </a:rPr>
              <a:t>(Home Page Reflected XSS)</a:t>
            </a:r>
            <a:endParaRPr sz="2000" dirty="0">
              <a:solidFill>
                <a:schemeClr val="accent3"/>
              </a:solidFill>
            </a:endParaRPr>
          </a:p>
        </p:txBody>
      </p:sp>
      <p:pic>
        <p:nvPicPr>
          <p:cNvPr id="20" name="Picture 19">
            <a:extLst>
              <a:ext uri="{FF2B5EF4-FFF2-40B4-BE49-F238E27FC236}">
                <a16:creationId xmlns:a16="http://schemas.microsoft.com/office/drawing/2014/main" id="{3D354FE7-CDFE-390D-D56B-20500BE597BA}"/>
              </a:ext>
            </a:extLst>
          </p:cNvPr>
          <p:cNvPicPr>
            <a:picLocks noChangeAspect="1"/>
          </p:cNvPicPr>
          <p:nvPr/>
        </p:nvPicPr>
        <p:blipFill>
          <a:blip r:embed="rId3"/>
          <a:stretch>
            <a:fillRect/>
          </a:stretch>
        </p:blipFill>
        <p:spPr>
          <a:xfrm>
            <a:off x="1626831" y="1173001"/>
            <a:ext cx="5890337" cy="3647397"/>
          </a:xfrm>
          <a:prstGeom prst="rect">
            <a:avLst/>
          </a:prstGeom>
        </p:spPr>
      </p:pic>
      <p:sp>
        <p:nvSpPr>
          <p:cNvPr id="21" name="Arrow: Right 20">
            <a:extLst>
              <a:ext uri="{FF2B5EF4-FFF2-40B4-BE49-F238E27FC236}">
                <a16:creationId xmlns:a16="http://schemas.microsoft.com/office/drawing/2014/main" id="{94050C88-ACEF-D5F4-5C83-2130FCE5DF3F}"/>
              </a:ext>
            </a:extLst>
          </p:cNvPr>
          <p:cNvSpPr/>
          <p:nvPr/>
        </p:nvSpPr>
        <p:spPr>
          <a:xfrm rot="13300110">
            <a:off x="1125198" y="2705500"/>
            <a:ext cx="578290" cy="147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Arrow: Right 21">
            <a:extLst>
              <a:ext uri="{FF2B5EF4-FFF2-40B4-BE49-F238E27FC236}">
                <a16:creationId xmlns:a16="http://schemas.microsoft.com/office/drawing/2014/main" id="{5C1139D4-5720-4582-4F8C-6BF7253C6DE6}"/>
              </a:ext>
            </a:extLst>
          </p:cNvPr>
          <p:cNvSpPr/>
          <p:nvPr/>
        </p:nvSpPr>
        <p:spPr>
          <a:xfrm>
            <a:off x="3227152" y="3326732"/>
            <a:ext cx="578290" cy="147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3" name="Arrow: Right 22">
            <a:extLst>
              <a:ext uri="{FF2B5EF4-FFF2-40B4-BE49-F238E27FC236}">
                <a16:creationId xmlns:a16="http://schemas.microsoft.com/office/drawing/2014/main" id="{2302A519-38E5-B00E-A8AA-9105936B7E2B}"/>
              </a:ext>
            </a:extLst>
          </p:cNvPr>
          <p:cNvSpPr/>
          <p:nvPr/>
        </p:nvSpPr>
        <p:spPr>
          <a:xfrm rot="10800000">
            <a:off x="1054926" y="3579255"/>
            <a:ext cx="578290" cy="147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4" name="Oval 23">
            <a:extLst>
              <a:ext uri="{FF2B5EF4-FFF2-40B4-BE49-F238E27FC236}">
                <a16:creationId xmlns:a16="http://schemas.microsoft.com/office/drawing/2014/main" id="{B955E0FC-2AE6-E294-F7EC-EDAFF7B33C9B}"/>
              </a:ext>
            </a:extLst>
          </p:cNvPr>
          <p:cNvSpPr/>
          <p:nvPr/>
        </p:nvSpPr>
        <p:spPr>
          <a:xfrm>
            <a:off x="838257" y="2239162"/>
            <a:ext cx="385011" cy="357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solidFill>
                  <a:schemeClr val="accent6"/>
                </a:solidFill>
              </a:rPr>
              <a:t>1</a:t>
            </a:r>
          </a:p>
        </p:txBody>
      </p:sp>
      <p:sp>
        <p:nvSpPr>
          <p:cNvPr id="25" name="Oval 24">
            <a:extLst>
              <a:ext uri="{FF2B5EF4-FFF2-40B4-BE49-F238E27FC236}">
                <a16:creationId xmlns:a16="http://schemas.microsoft.com/office/drawing/2014/main" id="{F0C58245-329B-FEA4-1436-D336764CED7C}"/>
              </a:ext>
            </a:extLst>
          </p:cNvPr>
          <p:cNvSpPr/>
          <p:nvPr/>
        </p:nvSpPr>
        <p:spPr>
          <a:xfrm>
            <a:off x="645752" y="3461223"/>
            <a:ext cx="385011" cy="357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solidFill>
                  <a:schemeClr val="accent6"/>
                </a:solidFill>
              </a:rPr>
              <a:t>3</a:t>
            </a:r>
          </a:p>
        </p:txBody>
      </p:sp>
      <p:sp>
        <p:nvSpPr>
          <p:cNvPr id="26" name="Oval 25">
            <a:extLst>
              <a:ext uri="{FF2B5EF4-FFF2-40B4-BE49-F238E27FC236}">
                <a16:creationId xmlns:a16="http://schemas.microsoft.com/office/drawing/2014/main" id="{AE3A0FC9-2AEB-4EB0-691D-D81C5B514B0A}"/>
              </a:ext>
            </a:extLst>
          </p:cNvPr>
          <p:cNvSpPr/>
          <p:nvPr/>
        </p:nvSpPr>
        <p:spPr>
          <a:xfrm>
            <a:off x="3864219" y="3221317"/>
            <a:ext cx="385011" cy="357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solidFill>
                  <a:schemeClr val="accent6"/>
                </a:solidFill>
              </a:rPr>
              <a:t>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8"/>
          <p:cNvSpPr txBox="1">
            <a:spLocks noGrp="1"/>
          </p:cNvSpPr>
          <p:nvPr>
            <p:ph type="title"/>
          </p:nvPr>
        </p:nvSpPr>
        <p:spPr>
          <a:xfrm>
            <a:off x="715100" y="535000"/>
            <a:ext cx="8320616"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accent3"/>
                </a:solidFill>
              </a:rPr>
              <a:t>Part B.1 tests attempt 3  </a:t>
            </a:r>
            <a:endParaRPr sz="2800" dirty="0">
              <a:solidFill>
                <a:schemeClr val="accent3"/>
              </a:solidFill>
            </a:endParaRPr>
          </a:p>
        </p:txBody>
      </p:sp>
      <p:pic>
        <p:nvPicPr>
          <p:cNvPr id="4" name="Picture 3">
            <a:extLst>
              <a:ext uri="{FF2B5EF4-FFF2-40B4-BE49-F238E27FC236}">
                <a16:creationId xmlns:a16="http://schemas.microsoft.com/office/drawing/2014/main" id="{D1654140-9079-995D-C496-312AE108C3D7}"/>
              </a:ext>
            </a:extLst>
          </p:cNvPr>
          <p:cNvPicPr>
            <a:picLocks noChangeAspect="1"/>
          </p:cNvPicPr>
          <p:nvPr/>
        </p:nvPicPr>
        <p:blipFill>
          <a:blip r:embed="rId3"/>
          <a:stretch>
            <a:fillRect/>
          </a:stretch>
        </p:blipFill>
        <p:spPr>
          <a:xfrm>
            <a:off x="283956" y="1745926"/>
            <a:ext cx="4288043" cy="2470785"/>
          </a:xfrm>
          <a:prstGeom prst="rect">
            <a:avLst/>
          </a:prstGeom>
        </p:spPr>
      </p:pic>
      <p:pic>
        <p:nvPicPr>
          <p:cNvPr id="6" name="Picture 5">
            <a:extLst>
              <a:ext uri="{FF2B5EF4-FFF2-40B4-BE49-F238E27FC236}">
                <a16:creationId xmlns:a16="http://schemas.microsoft.com/office/drawing/2014/main" id="{C1D09DD8-09A2-8A86-618E-874B5BD3EF88}"/>
              </a:ext>
            </a:extLst>
          </p:cNvPr>
          <p:cNvPicPr>
            <a:picLocks noChangeAspect="1"/>
          </p:cNvPicPr>
          <p:nvPr/>
        </p:nvPicPr>
        <p:blipFill>
          <a:blip r:embed="rId4"/>
          <a:stretch>
            <a:fillRect/>
          </a:stretch>
        </p:blipFill>
        <p:spPr>
          <a:xfrm>
            <a:off x="4823882" y="1727845"/>
            <a:ext cx="4123944" cy="2880655"/>
          </a:xfrm>
          <a:prstGeom prst="rect">
            <a:avLst/>
          </a:prstGeom>
        </p:spPr>
      </p:pic>
      <p:sp>
        <p:nvSpPr>
          <p:cNvPr id="7" name="TextBox 6">
            <a:extLst>
              <a:ext uri="{FF2B5EF4-FFF2-40B4-BE49-F238E27FC236}">
                <a16:creationId xmlns:a16="http://schemas.microsoft.com/office/drawing/2014/main" id="{3413881F-8533-074B-AD52-64A85D2E354B}"/>
              </a:ext>
            </a:extLst>
          </p:cNvPr>
          <p:cNvSpPr txBox="1"/>
          <p:nvPr/>
        </p:nvSpPr>
        <p:spPr>
          <a:xfrm>
            <a:off x="540655" y="1420068"/>
            <a:ext cx="3774643" cy="307777"/>
          </a:xfrm>
          <a:prstGeom prst="rect">
            <a:avLst/>
          </a:prstGeom>
          <a:noFill/>
        </p:spPr>
        <p:txBody>
          <a:bodyPr wrap="square" rtlCol="0">
            <a:spAutoFit/>
          </a:bodyPr>
          <a:lstStyle/>
          <a:p>
            <a:pPr algn="ctr"/>
            <a:r>
              <a:rPr lang="en-MY" dirty="0">
                <a:solidFill>
                  <a:schemeClr val="accent1"/>
                </a:solidFill>
                <a:latin typeface="Golos Text" panose="020B0604020202020204" charset="0"/>
                <a:cs typeface="Golos Text" panose="020B0604020202020204" charset="0"/>
              </a:rPr>
              <a:t>Modifying URL to access backend</a:t>
            </a:r>
          </a:p>
        </p:txBody>
      </p:sp>
      <p:sp>
        <p:nvSpPr>
          <p:cNvPr id="8" name="TextBox 7">
            <a:extLst>
              <a:ext uri="{FF2B5EF4-FFF2-40B4-BE49-F238E27FC236}">
                <a16:creationId xmlns:a16="http://schemas.microsoft.com/office/drawing/2014/main" id="{C049701C-CAAD-6C85-6093-D32F91752D34}"/>
              </a:ext>
            </a:extLst>
          </p:cNvPr>
          <p:cNvSpPr txBox="1"/>
          <p:nvPr/>
        </p:nvSpPr>
        <p:spPr>
          <a:xfrm>
            <a:off x="4781924" y="1438149"/>
            <a:ext cx="4207859" cy="307777"/>
          </a:xfrm>
          <a:prstGeom prst="rect">
            <a:avLst/>
          </a:prstGeom>
          <a:noFill/>
        </p:spPr>
        <p:txBody>
          <a:bodyPr wrap="square" rtlCol="0">
            <a:spAutoFit/>
          </a:bodyPr>
          <a:lstStyle/>
          <a:p>
            <a:pPr algn="ctr"/>
            <a:r>
              <a:rPr lang="en-MY" dirty="0">
                <a:solidFill>
                  <a:schemeClr val="accent1"/>
                </a:solidFill>
                <a:latin typeface="Golos Text" panose="020B0604020202020204" charset="0"/>
                <a:cs typeface="Golos Text" panose="020B0604020202020204" charset="0"/>
              </a:rPr>
              <a:t>Have access to all backend files</a:t>
            </a:r>
          </a:p>
        </p:txBody>
      </p:sp>
    </p:spTree>
    <p:extLst>
      <p:ext uri="{BB962C8B-B14F-4D97-AF65-F5344CB8AC3E}">
        <p14:creationId xmlns:p14="http://schemas.microsoft.com/office/powerpoint/2010/main" val="926482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8"/>
          <p:cNvSpPr txBox="1">
            <a:spLocks noGrp="1"/>
          </p:cNvSpPr>
          <p:nvPr>
            <p:ph type="title"/>
          </p:nvPr>
        </p:nvSpPr>
        <p:spPr>
          <a:xfrm>
            <a:off x="715100" y="535000"/>
            <a:ext cx="8320616"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accent3"/>
                </a:solidFill>
              </a:rPr>
              <a:t>Part B.1 tests attempt 3  </a:t>
            </a:r>
            <a:endParaRPr sz="2800" dirty="0">
              <a:solidFill>
                <a:schemeClr val="accent3"/>
              </a:solidFill>
            </a:endParaRPr>
          </a:p>
        </p:txBody>
      </p:sp>
      <p:pic>
        <p:nvPicPr>
          <p:cNvPr id="3" name="Picture 2">
            <a:extLst>
              <a:ext uri="{FF2B5EF4-FFF2-40B4-BE49-F238E27FC236}">
                <a16:creationId xmlns:a16="http://schemas.microsoft.com/office/drawing/2014/main" id="{2EA8DC16-7146-7619-9AB0-153DC8DE81DA}"/>
              </a:ext>
            </a:extLst>
          </p:cNvPr>
          <p:cNvPicPr>
            <a:picLocks noChangeAspect="1"/>
          </p:cNvPicPr>
          <p:nvPr/>
        </p:nvPicPr>
        <p:blipFill>
          <a:blip r:embed="rId3"/>
          <a:stretch>
            <a:fillRect/>
          </a:stretch>
        </p:blipFill>
        <p:spPr>
          <a:xfrm>
            <a:off x="0" y="1729300"/>
            <a:ext cx="4328701" cy="2343270"/>
          </a:xfrm>
          <a:prstGeom prst="rect">
            <a:avLst/>
          </a:prstGeom>
        </p:spPr>
      </p:pic>
      <p:pic>
        <p:nvPicPr>
          <p:cNvPr id="7" name="Picture 6">
            <a:extLst>
              <a:ext uri="{FF2B5EF4-FFF2-40B4-BE49-F238E27FC236}">
                <a16:creationId xmlns:a16="http://schemas.microsoft.com/office/drawing/2014/main" id="{5EF0C5B9-494D-633D-389B-30729E4E60E3}"/>
              </a:ext>
            </a:extLst>
          </p:cNvPr>
          <p:cNvPicPr>
            <a:picLocks noChangeAspect="1"/>
          </p:cNvPicPr>
          <p:nvPr/>
        </p:nvPicPr>
        <p:blipFill>
          <a:blip r:embed="rId4"/>
          <a:stretch>
            <a:fillRect/>
          </a:stretch>
        </p:blipFill>
        <p:spPr>
          <a:xfrm>
            <a:off x="4381255" y="1729300"/>
            <a:ext cx="4762745" cy="2343270"/>
          </a:xfrm>
          <a:prstGeom prst="rect">
            <a:avLst/>
          </a:prstGeom>
        </p:spPr>
      </p:pic>
      <p:sp>
        <p:nvSpPr>
          <p:cNvPr id="8" name="TextBox 7">
            <a:extLst>
              <a:ext uri="{FF2B5EF4-FFF2-40B4-BE49-F238E27FC236}">
                <a16:creationId xmlns:a16="http://schemas.microsoft.com/office/drawing/2014/main" id="{454DBD20-3C68-B25B-BBEB-405BE05F8DAA}"/>
              </a:ext>
            </a:extLst>
          </p:cNvPr>
          <p:cNvSpPr txBox="1"/>
          <p:nvPr/>
        </p:nvSpPr>
        <p:spPr>
          <a:xfrm>
            <a:off x="2224771" y="1420339"/>
            <a:ext cx="4207859" cy="307777"/>
          </a:xfrm>
          <a:prstGeom prst="rect">
            <a:avLst/>
          </a:prstGeom>
          <a:noFill/>
        </p:spPr>
        <p:txBody>
          <a:bodyPr wrap="square" rtlCol="0">
            <a:spAutoFit/>
          </a:bodyPr>
          <a:lstStyle/>
          <a:p>
            <a:pPr algn="ctr"/>
            <a:r>
              <a:rPr lang="en-MY" dirty="0">
                <a:solidFill>
                  <a:schemeClr val="accent1"/>
                </a:solidFill>
                <a:latin typeface="Golos Text" panose="020B0604020202020204" charset="0"/>
                <a:cs typeface="Golos Text" panose="020B0604020202020204" charset="0"/>
              </a:rPr>
              <a:t>Able to view other’s file</a:t>
            </a:r>
          </a:p>
        </p:txBody>
      </p:sp>
    </p:spTree>
    <p:extLst>
      <p:ext uri="{BB962C8B-B14F-4D97-AF65-F5344CB8AC3E}">
        <p14:creationId xmlns:p14="http://schemas.microsoft.com/office/powerpoint/2010/main" val="2830610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8"/>
          <p:cNvSpPr txBox="1">
            <a:spLocks noGrp="1"/>
          </p:cNvSpPr>
          <p:nvPr>
            <p:ph type="title"/>
          </p:nvPr>
        </p:nvSpPr>
        <p:spPr>
          <a:xfrm>
            <a:off x="715100" y="535000"/>
            <a:ext cx="8320616"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accent3"/>
                </a:solidFill>
              </a:rPr>
              <a:t>Part B.1 tests attempt 3 interpretation</a:t>
            </a:r>
            <a:endParaRPr sz="2800" dirty="0">
              <a:solidFill>
                <a:schemeClr val="accent3"/>
              </a:solidFill>
            </a:endParaRPr>
          </a:p>
        </p:txBody>
      </p:sp>
      <p:sp>
        <p:nvSpPr>
          <p:cNvPr id="2" name="TextBox 1">
            <a:extLst>
              <a:ext uri="{FF2B5EF4-FFF2-40B4-BE49-F238E27FC236}">
                <a16:creationId xmlns:a16="http://schemas.microsoft.com/office/drawing/2014/main" id="{28DD870F-B144-F813-FE9E-CF5BDC2ACF70}"/>
              </a:ext>
            </a:extLst>
          </p:cNvPr>
          <p:cNvSpPr txBox="1"/>
          <p:nvPr/>
        </p:nvSpPr>
        <p:spPr>
          <a:xfrm>
            <a:off x="715100" y="1564105"/>
            <a:ext cx="7490437" cy="1323439"/>
          </a:xfrm>
          <a:prstGeom prst="rect">
            <a:avLst/>
          </a:prstGeom>
          <a:noFill/>
        </p:spPr>
        <p:txBody>
          <a:bodyPr wrap="square" rtlCol="0">
            <a:spAutoFit/>
          </a:bodyPr>
          <a:lstStyle/>
          <a:p>
            <a:pPr marL="285750" indent="-285750">
              <a:buFont typeface="Arial" panose="020B0604020202020204" pitchFamily="34" charset="0"/>
              <a:buChar char="•"/>
            </a:pPr>
            <a:r>
              <a:rPr lang="en-MY" sz="1600" dirty="0">
                <a:latin typeface="Golos Text" panose="020B0604020202020204" charset="0"/>
                <a:cs typeface="Golos Text" panose="020B0604020202020204" charset="0"/>
              </a:rPr>
              <a:t>Able direct access backend files</a:t>
            </a:r>
          </a:p>
          <a:p>
            <a:pPr marL="285750" indent="-285750">
              <a:buFont typeface="Arial" panose="020B0604020202020204" pitchFamily="34" charset="0"/>
              <a:buChar char="•"/>
            </a:pPr>
            <a:endParaRPr lang="en-MY" sz="1600" dirty="0">
              <a:latin typeface="Golos Text" panose="020B0604020202020204" charset="0"/>
              <a:cs typeface="Golos Text" panose="020B0604020202020204" charset="0"/>
            </a:endParaRPr>
          </a:p>
          <a:p>
            <a:pPr marL="285750" indent="-285750">
              <a:buFont typeface="Arial" panose="020B0604020202020204" pitchFamily="34" charset="0"/>
              <a:buChar char="•"/>
            </a:pPr>
            <a:r>
              <a:rPr lang="en-MY" sz="1600" dirty="0">
                <a:latin typeface="Golos Text" panose="020B0604020202020204" charset="0"/>
                <a:cs typeface="Golos Text" panose="020B0604020202020204" charset="0"/>
              </a:rPr>
              <a:t>Does not sanitized URL</a:t>
            </a:r>
          </a:p>
          <a:p>
            <a:pPr marL="285750" indent="-285750">
              <a:buFont typeface="Arial" panose="020B0604020202020204" pitchFamily="34" charset="0"/>
              <a:buChar char="•"/>
            </a:pPr>
            <a:endParaRPr lang="en-MY" sz="1600" dirty="0">
              <a:latin typeface="Golos Text" panose="020B0604020202020204" charset="0"/>
              <a:cs typeface="Golos Text" panose="020B0604020202020204" charset="0"/>
            </a:endParaRPr>
          </a:p>
          <a:p>
            <a:pPr marL="285750" indent="-285750">
              <a:buFont typeface="Arial" panose="020B0604020202020204" pitchFamily="34" charset="0"/>
              <a:buChar char="•"/>
            </a:pPr>
            <a:r>
              <a:rPr lang="en-MY" sz="1600" dirty="0">
                <a:latin typeface="Golos Text" panose="020B0604020202020204" charset="0"/>
                <a:cs typeface="Golos Text" panose="020B0604020202020204" charset="0"/>
              </a:rPr>
              <a:t>Access to all the private documents of other users</a:t>
            </a:r>
          </a:p>
        </p:txBody>
      </p:sp>
    </p:spTree>
    <p:extLst>
      <p:ext uri="{BB962C8B-B14F-4D97-AF65-F5344CB8AC3E}">
        <p14:creationId xmlns:p14="http://schemas.microsoft.com/office/powerpoint/2010/main" val="3666262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579353" y="1415376"/>
            <a:ext cx="7504785"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Part C</a:t>
            </a:r>
            <a:br>
              <a:rPr lang="en" dirty="0"/>
            </a:br>
            <a:r>
              <a:rPr lang="en" dirty="0"/>
              <a:t>		</a:t>
            </a:r>
            <a:r>
              <a:rPr lang="en" dirty="0">
                <a:solidFill>
                  <a:schemeClr val="accent1"/>
                </a:solidFill>
              </a:rPr>
              <a:t>SQL Injection</a:t>
            </a:r>
            <a:endParaRPr dirty="0">
              <a:solidFill>
                <a:schemeClr val="accent1"/>
              </a:solidFill>
            </a:endParaRPr>
          </a:p>
        </p:txBody>
      </p:sp>
      <p:grpSp>
        <p:nvGrpSpPr>
          <p:cNvPr id="84" name="Google Shape;84;p21"/>
          <p:cNvGrpSpPr/>
          <p:nvPr/>
        </p:nvGrpSpPr>
        <p:grpSpPr>
          <a:xfrm>
            <a:off x="6507498" y="2917498"/>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61646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58489" y="128389"/>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C.1</a:t>
            </a:r>
            <a:endParaRPr dirty="0"/>
          </a:p>
        </p:txBody>
      </p:sp>
      <p:sp>
        <p:nvSpPr>
          <p:cNvPr id="478" name="Google Shape;478;p30"/>
          <p:cNvSpPr txBox="1">
            <a:spLocks noGrp="1"/>
          </p:cNvSpPr>
          <p:nvPr>
            <p:ph type="body" idx="1"/>
          </p:nvPr>
        </p:nvSpPr>
        <p:spPr>
          <a:xfrm>
            <a:off x="558489" y="725091"/>
            <a:ext cx="7713900" cy="33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3"/>
                </a:solidFill>
                <a:latin typeface="Golos Text Medium"/>
                <a:ea typeface="Golos Text Medium"/>
                <a:cs typeface="Golos Text Medium"/>
                <a:sym typeface="Golos Text Medium"/>
              </a:rPr>
              <a:t>(a) List all the users in database</a:t>
            </a:r>
          </a:p>
          <a:p>
            <a:pPr marL="0" lvl="0" indent="0" algn="l" rtl="0">
              <a:spcBef>
                <a:spcPts val="0"/>
              </a:spcBef>
              <a:spcAft>
                <a:spcPts val="0"/>
              </a:spcAft>
              <a:buNone/>
            </a:pPr>
            <a:endParaRPr lang="en" sz="2000" dirty="0">
              <a:solidFill>
                <a:schemeClr val="accent3"/>
              </a:solidFill>
              <a:latin typeface="Golos Text Medium"/>
              <a:ea typeface="Golos Text Medium"/>
              <a:cs typeface="Golos Text Medium"/>
              <a:sym typeface="Golos Text Medium"/>
            </a:endParaRPr>
          </a:p>
          <a:p>
            <a:pPr marL="0" lvl="0" indent="0" algn="l" rtl="0">
              <a:spcBef>
                <a:spcPts val="0"/>
              </a:spcBef>
              <a:spcAft>
                <a:spcPts val="0"/>
              </a:spcAft>
              <a:buNone/>
            </a:pPr>
            <a:r>
              <a:rPr lang="en" sz="2000" dirty="0">
                <a:solidFill>
                  <a:schemeClr val="accent3"/>
                </a:solidFill>
                <a:latin typeface="Golos Text Medium"/>
                <a:ea typeface="Golos Text Medium"/>
                <a:cs typeface="Golos Text Medium"/>
                <a:sym typeface="Golos Text Medium"/>
              </a:rPr>
              <a:t>SQL injection Statement</a:t>
            </a:r>
          </a:p>
          <a:p>
            <a:pPr marL="0" indent="0">
              <a:buNone/>
            </a:pPr>
            <a:r>
              <a:rPr lang="en-MY" sz="1800" dirty="0"/>
              <a:t>%' or '0'='0  in the field</a:t>
            </a:r>
          </a:p>
          <a:p>
            <a:pPr marL="342900" indent="-342900"/>
            <a:endParaRPr lang="en" dirty="0">
              <a:solidFill>
                <a:schemeClr val="accent3"/>
              </a:solidFill>
              <a:latin typeface="Golos Text Medium"/>
              <a:ea typeface="Golos Text Medium"/>
              <a:cs typeface="Golos Text Medium"/>
              <a:sym typeface="Golos Text Medium"/>
            </a:endParaRPr>
          </a:p>
        </p:txBody>
      </p:sp>
      <p:pic>
        <p:nvPicPr>
          <p:cNvPr id="10" name="Picture 9">
            <a:extLst>
              <a:ext uri="{FF2B5EF4-FFF2-40B4-BE49-F238E27FC236}">
                <a16:creationId xmlns:a16="http://schemas.microsoft.com/office/drawing/2014/main" id="{E5BE4755-9E49-75A2-08BD-E35D58CD44F9}"/>
              </a:ext>
            </a:extLst>
          </p:cNvPr>
          <p:cNvPicPr>
            <a:picLocks noChangeAspect="1"/>
          </p:cNvPicPr>
          <p:nvPr/>
        </p:nvPicPr>
        <p:blipFill rotWithShape="1">
          <a:blip r:embed="rId3"/>
          <a:srcRect l="-2950" t="-3778" r="12613" b="-1"/>
          <a:stretch/>
        </p:blipFill>
        <p:spPr>
          <a:xfrm>
            <a:off x="441721" y="2176295"/>
            <a:ext cx="8260457" cy="2826784"/>
          </a:xfrm>
          <a:prstGeom prst="rect">
            <a:avLst/>
          </a:prstGeom>
        </p:spPr>
      </p:pic>
      <p:sp>
        <p:nvSpPr>
          <p:cNvPr id="17" name="Rectangle 16">
            <a:extLst>
              <a:ext uri="{FF2B5EF4-FFF2-40B4-BE49-F238E27FC236}">
                <a16:creationId xmlns:a16="http://schemas.microsoft.com/office/drawing/2014/main" id="{F45EDD1B-4ADE-B546-ABCE-4FC43C74A1FB}"/>
              </a:ext>
            </a:extLst>
          </p:cNvPr>
          <p:cNvSpPr/>
          <p:nvPr/>
        </p:nvSpPr>
        <p:spPr>
          <a:xfrm>
            <a:off x="714900" y="4016912"/>
            <a:ext cx="1077324" cy="986167"/>
          </a:xfrm>
          <a:prstGeom prst="rect">
            <a:avLst/>
          </a:prstGeom>
          <a:noFill/>
          <a:ln>
            <a:solidFill>
              <a:schemeClr val="accent3">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MY"/>
          </a:p>
        </p:txBody>
      </p:sp>
      <p:sp>
        <p:nvSpPr>
          <p:cNvPr id="18" name="Arrow: Right 17">
            <a:extLst>
              <a:ext uri="{FF2B5EF4-FFF2-40B4-BE49-F238E27FC236}">
                <a16:creationId xmlns:a16="http://schemas.microsoft.com/office/drawing/2014/main" id="{347369E6-E3D7-F866-2155-1B06AB572615}"/>
              </a:ext>
            </a:extLst>
          </p:cNvPr>
          <p:cNvSpPr/>
          <p:nvPr/>
        </p:nvSpPr>
        <p:spPr>
          <a:xfrm>
            <a:off x="1850746" y="4316835"/>
            <a:ext cx="870508" cy="8954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MY"/>
          </a:p>
        </p:txBody>
      </p:sp>
      <p:sp>
        <p:nvSpPr>
          <p:cNvPr id="19" name="Rectangle: Rounded Corners 18">
            <a:extLst>
              <a:ext uri="{FF2B5EF4-FFF2-40B4-BE49-F238E27FC236}">
                <a16:creationId xmlns:a16="http://schemas.microsoft.com/office/drawing/2014/main" id="{D15EDA38-BB9C-9CCC-3FEF-6E10AC274A5B}"/>
              </a:ext>
            </a:extLst>
          </p:cNvPr>
          <p:cNvSpPr/>
          <p:nvPr/>
        </p:nvSpPr>
        <p:spPr>
          <a:xfrm>
            <a:off x="2928070" y="4097379"/>
            <a:ext cx="1212333" cy="60732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MY" dirty="0"/>
              <a:t>User information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438322" y="101144"/>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C.1</a:t>
            </a:r>
            <a:endParaRPr dirty="0"/>
          </a:p>
        </p:txBody>
      </p:sp>
      <p:sp>
        <p:nvSpPr>
          <p:cNvPr id="478" name="Google Shape;478;p30"/>
          <p:cNvSpPr txBox="1">
            <a:spLocks noGrp="1"/>
          </p:cNvSpPr>
          <p:nvPr>
            <p:ph type="body" idx="1"/>
          </p:nvPr>
        </p:nvSpPr>
        <p:spPr>
          <a:xfrm>
            <a:off x="438322" y="640227"/>
            <a:ext cx="7713900" cy="33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3"/>
                </a:solidFill>
                <a:latin typeface="Golos Text Medium"/>
                <a:ea typeface="Golos Text Medium"/>
                <a:cs typeface="Golos Text Medium"/>
                <a:sym typeface="Golos Text Medium"/>
              </a:rPr>
              <a:t>(b) Determine name of database</a:t>
            </a:r>
          </a:p>
          <a:p>
            <a:pPr marL="0" lvl="0" indent="0" algn="l" rtl="0">
              <a:spcBef>
                <a:spcPts val="0"/>
              </a:spcBef>
              <a:spcAft>
                <a:spcPts val="0"/>
              </a:spcAft>
              <a:buNone/>
            </a:pPr>
            <a:endParaRPr lang="en" sz="2000" dirty="0">
              <a:solidFill>
                <a:schemeClr val="accent3"/>
              </a:solidFill>
              <a:latin typeface="Golos Text Medium"/>
              <a:ea typeface="Golos Text Medium"/>
              <a:cs typeface="Golos Text Medium"/>
              <a:sym typeface="Golos Text Medium"/>
            </a:endParaRPr>
          </a:p>
          <a:p>
            <a:pPr marL="0" lvl="0" indent="0" algn="l" rtl="0">
              <a:spcBef>
                <a:spcPts val="0"/>
              </a:spcBef>
              <a:spcAft>
                <a:spcPts val="0"/>
              </a:spcAft>
              <a:buNone/>
            </a:pPr>
            <a:r>
              <a:rPr lang="en" sz="2000" dirty="0">
                <a:solidFill>
                  <a:schemeClr val="accent3"/>
                </a:solidFill>
                <a:latin typeface="Golos Text Medium"/>
                <a:ea typeface="Golos Text Medium"/>
                <a:cs typeface="Golos Text Medium"/>
                <a:sym typeface="Golos Text Medium"/>
              </a:rPr>
              <a:t>SQL injection Statement</a:t>
            </a:r>
          </a:p>
          <a:p>
            <a:pPr marL="0" indent="0">
              <a:buNone/>
            </a:pPr>
            <a:r>
              <a:rPr lang="en-US" sz="1600" dirty="0"/>
              <a:t>%' or 0=0 union select 1, null, database()#</a:t>
            </a:r>
            <a:endParaRPr lang="en-MY" sz="1800" dirty="0"/>
          </a:p>
          <a:p>
            <a:pPr marL="342900" indent="-342900"/>
            <a:endParaRPr lang="en" dirty="0">
              <a:solidFill>
                <a:schemeClr val="accent3"/>
              </a:solidFill>
              <a:latin typeface="Golos Text Medium"/>
              <a:ea typeface="Golos Text Medium"/>
              <a:cs typeface="Golos Text Medium"/>
              <a:sym typeface="Golos Text Medium"/>
            </a:endParaRPr>
          </a:p>
        </p:txBody>
      </p:sp>
      <p:pic>
        <p:nvPicPr>
          <p:cNvPr id="3" name="Picture 2">
            <a:extLst>
              <a:ext uri="{FF2B5EF4-FFF2-40B4-BE49-F238E27FC236}">
                <a16:creationId xmlns:a16="http://schemas.microsoft.com/office/drawing/2014/main" id="{64FFE5FE-56F8-1384-2496-125BF0339D86}"/>
              </a:ext>
            </a:extLst>
          </p:cNvPr>
          <p:cNvPicPr>
            <a:picLocks noChangeAspect="1"/>
          </p:cNvPicPr>
          <p:nvPr/>
        </p:nvPicPr>
        <p:blipFill>
          <a:blip r:embed="rId3"/>
          <a:stretch>
            <a:fillRect/>
          </a:stretch>
        </p:blipFill>
        <p:spPr>
          <a:xfrm>
            <a:off x="637673" y="2187512"/>
            <a:ext cx="7868653" cy="2724381"/>
          </a:xfrm>
          <a:prstGeom prst="rect">
            <a:avLst/>
          </a:prstGeom>
        </p:spPr>
      </p:pic>
      <p:sp>
        <p:nvSpPr>
          <p:cNvPr id="5" name="Arrow: Right 4">
            <a:extLst>
              <a:ext uri="{FF2B5EF4-FFF2-40B4-BE49-F238E27FC236}">
                <a16:creationId xmlns:a16="http://schemas.microsoft.com/office/drawing/2014/main" id="{07E1A4F9-5D21-0609-0E16-7FA110520DA6}"/>
              </a:ext>
            </a:extLst>
          </p:cNvPr>
          <p:cNvSpPr/>
          <p:nvPr/>
        </p:nvSpPr>
        <p:spPr>
          <a:xfrm rot="20114440">
            <a:off x="1476624" y="4480853"/>
            <a:ext cx="1402459" cy="965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MY"/>
          </a:p>
        </p:txBody>
      </p:sp>
      <p:sp>
        <p:nvSpPr>
          <p:cNvPr id="6" name="Rectangle: Rounded Corners 5">
            <a:extLst>
              <a:ext uri="{FF2B5EF4-FFF2-40B4-BE49-F238E27FC236}">
                <a16:creationId xmlns:a16="http://schemas.microsoft.com/office/drawing/2014/main" id="{3C16363C-7049-8951-7630-D52E33972CA8}"/>
              </a:ext>
            </a:extLst>
          </p:cNvPr>
          <p:cNvSpPr/>
          <p:nvPr/>
        </p:nvSpPr>
        <p:spPr>
          <a:xfrm>
            <a:off x="3101645" y="3862426"/>
            <a:ext cx="1719072" cy="5047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MY" dirty="0"/>
              <a:t>fit2093asg</a:t>
            </a:r>
          </a:p>
        </p:txBody>
      </p:sp>
    </p:spTree>
    <p:extLst>
      <p:ext uri="{BB962C8B-B14F-4D97-AF65-F5344CB8AC3E}">
        <p14:creationId xmlns:p14="http://schemas.microsoft.com/office/powerpoint/2010/main" val="4195337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426342" y="141282"/>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C.1</a:t>
            </a:r>
            <a:endParaRPr dirty="0"/>
          </a:p>
        </p:txBody>
      </p:sp>
      <p:sp>
        <p:nvSpPr>
          <p:cNvPr id="478" name="Google Shape;478;p30"/>
          <p:cNvSpPr txBox="1">
            <a:spLocks noGrp="1"/>
          </p:cNvSpPr>
          <p:nvPr>
            <p:ph type="body" idx="1"/>
          </p:nvPr>
        </p:nvSpPr>
        <p:spPr>
          <a:xfrm>
            <a:off x="426342" y="848682"/>
            <a:ext cx="7713900" cy="33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3"/>
                </a:solidFill>
                <a:latin typeface="Golos Text Medium"/>
                <a:ea typeface="Golos Text Medium"/>
                <a:cs typeface="Golos Text Medium"/>
                <a:sym typeface="Golos Text Medium"/>
              </a:rPr>
              <a:t>(b) Determine all the fields in the table</a:t>
            </a:r>
          </a:p>
          <a:p>
            <a:pPr marL="0" lvl="0" indent="0" algn="l" rtl="0">
              <a:spcBef>
                <a:spcPts val="0"/>
              </a:spcBef>
              <a:spcAft>
                <a:spcPts val="0"/>
              </a:spcAft>
              <a:buNone/>
            </a:pPr>
            <a:endParaRPr lang="en" sz="2000" dirty="0">
              <a:solidFill>
                <a:schemeClr val="accent3"/>
              </a:solidFill>
              <a:latin typeface="Golos Text Medium"/>
              <a:ea typeface="Golos Text Medium"/>
              <a:cs typeface="Golos Text Medium"/>
              <a:sym typeface="Golos Text Medium"/>
            </a:endParaRPr>
          </a:p>
          <a:p>
            <a:pPr marL="0" lvl="0" indent="0" algn="l" rtl="0">
              <a:spcBef>
                <a:spcPts val="0"/>
              </a:spcBef>
              <a:spcAft>
                <a:spcPts val="0"/>
              </a:spcAft>
              <a:buNone/>
            </a:pPr>
            <a:r>
              <a:rPr lang="en" sz="2000" dirty="0">
                <a:solidFill>
                  <a:schemeClr val="accent3"/>
                </a:solidFill>
                <a:latin typeface="Golos Text Medium"/>
                <a:ea typeface="Golos Text Medium"/>
                <a:cs typeface="Golos Text Medium"/>
                <a:sym typeface="Golos Text Medium"/>
              </a:rPr>
              <a:t>SQL injection Statement</a:t>
            </a:r>
          </a:p>
          <a:p>
            <a:pPr marL="0" lvl="0" indent="0" algn="l" rtl="0">
              <a:spcBef>
                <a:spcPts val="0"/>
              </a:spcBef>
              <a:spcAft>
                <a:spcPts val="0"/>
              </a:spcAft>
              <a:buNone/>
            </a:pPr>
            <a:r>
              <a:rPr lang="en-US" sz="1600" dirty="0"/>
              <a:t>%' and 1=0 union select 1,null, </a:t>
            </a:r>
            <a:r>
              <a:rPr lang="en-US" sz="1600" dirty="0" err="1"/>
              <a:t>concat</a:t>
            </a:r>
            <a:r>
              <a:rPr lang="en-US" sz="1600" dirty="0"/>
              <a:t>(table_name,0x0a,column_name) from </a:t>
            </a:r>
            <a:r>
              <a:rPr lang="en-US" sz="1600" dirty="0" err="1"/>
              <a:t>information_schema.columns</a:t>
            </a:r>
            <a:r>
              <a:rPr lang="en-US" sz="1600" dirty="0"/>
              <a:t> where </a:t>
            </a:r>
            <a:r>
              <a:rPr lang="en-US" sz="1600" dirty="0" err="1"/>
              <a:t>table_name</a:t>
            </a:r>
            <a:r>
              <a:rPr lang="en-US" sz="1600" dirty="0"/>
              <a:t> = 'users' #</a:t>
            </a:r>
            <a:endParaRPr lang="en" sz="1600" dirty="0">
              <a:solidFill>
                <a:schemeClr val="accent3"/>
              </a:solidFill>
              <a:latin typeface="Golos Text Medium"/>
              <a:ea typeface="Golos Text Medium"/>
              <a:cs typeface="Golos Text Medium"/>
              <a:sym typeface="Golos Text Medium"/>
            </a:endParaRPr>
          </a:p>
        </p:txBody>
      </p:sp>
      <p:pic>
        <p:nvPicPr>
          <p:cNvPr id="8" name="Picture 7">
            <a:extLst>
              <a:ext uri="{FF2B5EF4-FFF2-40B4-BE49-F238E27FC236}">
                <a16:creationId xmlns:a16="http://schemas.microsoft.com/office/drawing/2014/main" id="{1FC0AEB7-5314-C1AF-49D3-35FF50F661FD}"/>
              </a:ext>
            </a:extLst>
          </p:cNvPr>
          <p:cNvPicPr>
            <a:picLocks noChangeAspect="1"/>
          </p:cNvPicPr>
          <p:nvPr/>
        </p:nvPicPr>
        <p:blipFill>
          <a:blip r:embed="rId3"/>
          <a:stretch>
            <a:fillRect/>
          </a:stretch>
        </p:blipFill>
        <p:spPr>
          <a:xfrm>
            <a:off x="1145333" y="2776580"/>
            <a:ext cx="6853333" cy="1903704"/>
          </a:xfrm>
          <a:prstGeom prst="rect">
            <a:avLst/>
          </a:prstGeom>
        </p:spPr>
      </p:pic>
    </p:spTree>
    <p:extLst>
      <p:ext uri="{BB962C8B-B14F-4D97-AF65-F5344CB8AC3E}">
        <p14:creationId xmlns:p14="http://schemas.microsoft.com/office/powerpoint/2010/main" val="2120460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 name="Picture 3">
            <a:extLst>
              <a:ext uri="{FF2B5EF4-FFF2-40B4-BE49-F238E27FC236}">
                <a16:creationId xmlns:a16="http://schemas.microsoft.com/office/drawing/2014/main" id="{6E85C9D9-2BA6-D7F1-D3BD-CE29883D968F}"/>
              </a:ext>
            </a:extLst>
          </p:cNvPr>
          <p:cNvPicPr>
            <a:picLocks noChangeAspect="1"/>
          </p:cNvPicPr>
          <p:nvPr/>
        </p:nvPicPr>
        <p:blipFill>
          <a:blip r:embed="rId3"/>
          <a:stretch>
            <a:fillRect/>
          </a:stretch>
        </p:blipFill>
        <p:spPr>
          <a:xfrm>
            <a:off x="1819387" y="139012"/>
            <a:ext cx="5505226" cy="4865475"/>
          </a:xfrm>
          <a:prstGeom prst="rect">
            <a:avLst/>
          </a:prstGeom>
        </p:spPr>
      </p:pic>
    </p:spTree>
    <p:extLst>
      <p:ext uri="{BB962C8B-B14F-4D97-AF65-F5344CB8AC3E}">
        <p14:creationId xmlns:p14="http://schemas.microsoft.com/office/powerpoint/2010/main" val="1653729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6" name="Picture 5">
            <a:extLst>
              <a:ext uri="{FF2B5EF4-FFF2-40B4-BE49-F238E27FC236}">
                <a16:creationId xmlns:a16="http://schemas.microsoft.com/office/drawing/2014/main" id="{B863F03D-2125-9FFF-AB40-B777990684E8}"/>
              </a:ext>
            </a:extLst>
          </p:cNvPr>
          <p:cNvPicPr>
            <a:picLocks noChangeAspect="1"/>
          </p:cNvPicPr>
          <p:nvPr/>
        </p:nvPicPr>
        <p:blipFill>
          <a:blip r:embed="rId3"/>
          <a:stretch>
            <a:fillRect/>
          </a:stretch>
        </p:blipFill>
        <p:spPr>
          <a:xfrm>
            <a:off x="1585642" y="72592"/>
            <a:ext cx="5972716" cy="4998316"/>
          </a:xfrm>
          <a:prstGeom prst="rect">
            <a:avLst/>
          </a:prstGeom>
        </p:spPr>
      </p:pic>
    </p:spTree>
    <p:extLst>
      <p:ext uri="{BB962C8B-B14F-4D97-AF65-F5344CB8AC3E}">
        <p14:creationId xmlns:p14="http://schemas.microsoft.com/office/powerpoint/2010/main" val="416522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70722" y="126842"/>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C.2</a:t>
            </a:r>
            <a:endParaRPr dirty="0"/>
          </a:p>
        </p:txBody>
      </p:sp>
      <p:sp>
        <p:nvSpPr>
          <p:cNvPr id="478" name="Google Shape;478;p30"/>
          <p:cNvSpPr txBox="1">
            <a:spLocks noGrp="1"/>
          </p:cNvSpPr>
          <p:nvPr>
            <p:ph type="body" idx="1"/>
          </p:nvPr>
        </p:nvSpPr>
        <p:spPr>
          <a:xfrm>
            <a:off x="570722" y="709153"/>
            <a:ext cx="7713900" cy="33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3"/>
                </a:solidFill>
                <a:latin typeface="Golos Text Medium"/>
                <a:ea typeface="Golos Text Medium"/>
                <a:cs typeface="Golos Text Medium"/>
                <a:sym typeface="Golos Text Medium"/>
              </a:rPr>
              <a:t>(a) Update other information other than phone no.</a:t>
            </a:r>
          </a:p>
          <a:p>
            <a:pPr marL="0" indent="0">
              <a:buNone/>
            </a:pPr>
            <a:endParaRPr lang="en" sz="2000" dirty="0">
              <a:solidFill>
                <a:schemeClr val="accent3"/>
              </a:solidFill>
              <a:latin typeface="Golos Text Medium"/>
              <a:ea typeface="Golos Text Medium"/>
              <a:cs typeface="Golos Text Medium"/>
              <a:sym typeface="Golos Text Medium"/>
            </a:endParaRPr>
          </a:p>
          <a:p>
            <a:pPr marL="0" indent="0">
              <a:buNone/>
            </a:pPr>
            <a:r>
              <a:rPr lang="en" sz="2000" dirty="0">
                <a:solidFill>
                  <a:schemeClr val="accent3"/>
                </a:solidFill>
                <a:latin typeface="Golos Text Medium"/>
                <a:ea typeface="Golos Text Medium"/>
                <a:cs typeface="Golos Text Medium"/>
                <a:sym typeface="Golos Text Medium"/>
              </a:rPr>
              <a:t>SQL injection Statement</a:t>
            </a:r>
            <a:endParaRPr lang="en-MY" sz="2000" dirty="0">
              <a:solidFill>
                <a:schemeClr val="tx1"/>
              </a:solidFill>
              <a:latin typeface="Golos Text Medium"/>
              <a:ea typeface="Golos Text Medium"/>
              <a:cs typeface="Golos Text Medium"/>
              <a:sym typeface="Golos Text Medium"/>
            </a:endParaRPr>
          </a:p>
          <a:p>
            <a:pPr marL="0" indent="0">
              <a:buNone/>
            </a:pPr>
            <a:r>
              <a:rPr lang="en-MY" sz="1600" dirty="0">
                <a:solidFill>
                  <a:schemeClr val="tx1"/>
                </a:solidFill>
                <a:latin typeface="Golos Text Medium"/>
                <a:ea typeface="Golos Text Medium"/>
                <a:cs typeface="Golos Text Medium"/>
                <a:sym typeface="Golos Text Medium"/>
              </a:rPr>
              <a:t>1111111' ,  salary = '1</a:t>
            </a:r>
            <a:endParaRPr lang="en" sz="1600" dirty="0">
              <a:solidFill>
                <a:schemeClr val="tx1"/>
              </a:solidFill>
              <a:latin typeface="Golos Text Medium"/>
              <a:ea typeface="Golos Text Medium"/>
              <a:cs typeface="Golos Text Medium"/>
              <a:sym typeface="Golos Text Medium"/>
            </a:endParaRPr>
          </a:p>
        </p:txBody>
      </p:sp>
      <p:pic>
        <p:nvPicPr>
          <p:cNvPr id="3" name="Picture 2">
            <a:extLst>
              <a:ext uri="{FF2B5EF4-FFF2-40B4-BE49-F238E27FC236}">
                <a16:creationId xmlns:a16="http://schemas.microsoft.com/office/drawing/2014/main" id="{AE12F75B-5706-E465-20FC-D274F6951809}"/>
              </a:ext>
            </a:extLst>
          </p:cNvPr>
          <p:cNvPicPr>
            <a:picLocks noChangeAspect="1"/>
          </p:cNvPicPr>
          <p:nvPr/>
        </p:nvPicPr>
        <p:blipFill>
          <a:blip r:embed="rId3"/>
          <a:stretch>
            <a:fillRect/>
          </a:stretch>
        </p:blipFill>
        <p:spPr>
          <a:xfrm>
            <a:off x="1688024" y="2207074"/>
            <a:ext cx="5767952" cy="2812847"/>
          </a:xfrm>
          <a:prstGeom prst="rect">
            <a:avLst/>
          </a:prstGeom>
        </p:spPr>
      </p:pic>
    </p:spTree>
    <p:extLst>
      <p:ext uri="{BB962C8B-B14F-4D97-AF65-F5344CB8AC3E}">
        <p14:creationId xmlns:p14="http://schemas.microsoft.com/office/powerpoint/2010/main" val="714358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3" name="Picture 2">
            <a:extLst>
              <a:ext uri="{FF2B5EF4-FFF2-40B4-BE49-F238E27FC236}">
                <a16:creationId xmlns:a16="http://schemas.microsoft.com/office/drawing/2014/main" id="{28AD5A0E-833A-6746-4A4C-8FBC7B5193C1}"/>
              </a:ext>
            </a:extLst>
          </p:cNvPr>
          <p:cNvPicPr>
            <a:picLocks noChangeAspect="1"/>
          </p:cNvPicPr>
          <p:nvPr/>
        </p:nvPicPr>
        <p:blipFill>
          <a:blip r:embed="rId3"/>
          <a:stretch>
            <a:fillRect/>
          </a:stretch>
        </p:blipFill>
        <p:spPr>
          <a:xfrm>
            <a:off x="1160197" y="1242400"/>
            <a:ext cx="7112366" cy="3518081"/>
          </a:xfrm>
          <a:prstGeom prst="rect">
            <a:avLst/>
          </a:prstGeom>
        </p:spPr>
      </p:pic>
      <p:sp>
        <p:nvSpPr>
          <p:cNvPr id="186" name="Google Shape;186;p22"/>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Task A.1 </a:t>
            </a:r>
            <a:r>
              <a:rPr lang="en" sz="2000" dirty="0">
                <a:solidFill>
                  <a:schemeClr val="accent3"/>
                </a:solidFill>
              </a:rPr>
              <a:t>(Greeting Page Reflected XSS)</a:t>
            </a:r>
            <a:endParaRPr sz="2000" dirty="0">
              <a:solidFill>
                <a:schemeClr val="accent3"/>
              </a:solidFill>
            </a:endParaRPr>
          </a:p>
        </p:txBody>
      </p:sp>
      <p:sp>
        <p:nvSpPr>
          <p:cNvPr id="21" name="Arrow: Right 20">
            <a:extLst>
              <a:ext uri="{FF2B5EF4-FFF2-40B4-BE49-F238E27FC236}">
                <a16:creationId xmlns:a16="http://schemas.microsoft.com/office/drawing/2014/main" id="{94050C88-ACEF-D5F4-5C83-2130FCE5DF3F}"/>
              </a:ext>
            </a:extLst>
          </p:cNvPr>
          <p:cNvSpPr/>
          <p:nvPr/>
        </p:nvSpPr>
        <p:spPr>
          <a:xfrm rot="18779303">
            <a:off x="2792950" y="2437758"/>
            <a:ext cx="578290" cy="147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Arrow: Right 21">
            <a:extLst>
              <a:ext uri="{FF2B5EF4-FFF2-40B4-BE49-F238E27FC236}">
                <a16:creationId xmlns:a16="http://schemas.microsoft.com/office/drawing/2014/main" id="{5C1139D4-5720-4582-4F8C-6BF7253C6DE6}"/>
              </a:ext>
            </a:extLst>
          </p:cNvPr>
          <p:cNvSpPr/>
          <p:nvPr/>
        </p:nvSpPr>
        <p:spPr>
          <a:xfrm>
            <a:off x="3043908" y="2927886"/>
            <a:ext cx="578290" cy="147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3" name="Arrow: Right 22">
            <a:extLst>
              <a:ext uri="{FF2B5EF4-FFF2-40B4-BE49-F238E27FC236}">
                <a16:creationId xmlns:a16="http://schemas.microsoft.com/office/drawing/2014/main" id="{2302A519-38E5-B00E-A8AA-9105936B7E2B}"/>
              </a:ext>
            </a:extLst>
          </p:cNvPr>
          <p:cNvSpPr/>
          <p:nvPr/>
        </p:nvSpPr>
        <p:spPr>
          <a:xfrm rot="7090862">
            <a:off x="1955214" y="3430651"/>
            <a:ext cx="578290" cy="147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4" name="Oval 23">
            <a:extLst>
              <a:ext uri="{FF2B5EF4-FFF2-40B4-BE49-F238E27FC236}">
                <a16:creationId xmlns:a16="http://schemas.microsoft.com/office/drawing/2014/main" id="{B955E0FC-2AE6-E294-F7EC-EDAFF7B33C9B}"/>
              </a:ext>
            </a:extLst>
          </p:cNvPr>
          <p:cNvSpPr/>
          <p:nvPr/>
        </p:nvSpPr>
        <p:spPr>
          <a:xfrm>
            <a:off x="3218766" y="1946626"/>
            <a:ext cx="385011" cy="357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solidFill>
                  <a:schemeClr val="accent6"/>
                </a:solidFill>
              </a:rPr>
              <a:t>4</a:t>
            </a:r>
          </a:p>
        </p:txBody>
      </p:sp>
      <p:sp>
        <p:nvSpPr>
          <p:cNvPr id="25" name="Oval 24">
            <a:extLst>
              <a:ext uri="{FF2B5EF4-FFF2-40B4-BE49-F238E27FC236}">
                <a16:creationId xmlns:a16="http://schemas.microsoft.com/office/drawing/2014/main" id="{F0C58245-329B-FEA4-1436-D336764CED7C}"/>
              </a:ext>
            </a:extLst>
          </p:cNvPr>
          <p:cNvSpPr/>
          <p:nvPr/>
        </p:nvSpPr>
        <p:spPr>
          <a:xfrm>
            <a:off x="1799931" y="3785643"/>
            <a:ext cx="385011" cy="357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solidFill>
                  <a:schemeClr val="accent6"/>
                </a:solidFill>
              </a:rPr>
              <a:t>6</a:t>
            </a:r>
          </a:p>
        </p:txBody>
      </p:sp>
      <p:sp>
        <p:nvSpPr>
          <p:cNvPr id="26" name="Oval 25">
            <a:extLst>
              <a:ext uri="{FF2B5EF4-FFF2-40B4-BE49-F238E27FC236}">
                <a16:creationId xmlns:a16="http://schemas.microsoft.com/office/drawing/2014/main" id="{AE3A0FC9-2AEB-4EB0-691D-D81C5B514B0A}"/>
              </a:ext>
            </a:extLst>
          </p:cNvPr>
          <p:cNvSpPr/>
          <p:nvPr/>
        </p:nvSpPr>
        <p:spPr>
          <a:xfrm>
            <a:off x="3682284" y="2827839"/>
            <a:ext cx="385011" cy="357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solidFill>
                  <a:schemeClr val="accent6"/>
                </a:solidFill>
              </a:rPr>
              <a:t>5</a:t>
            </a:r>
          </a:p>
        </p:txBody>
      </p:sp>
    </p:spTree>
    <p:extLst>
      <p:ext uri="{BB962C8B-B14F-4D97-AF65-F5344CB8AC3E}">
        <p14:creationId xmlns:p14="http://schemas.microsoft.com/office/powerpoint/2010/main" val="894019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474469" y="253202"/>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C.2</a:t>
            </a:r>
            <a:endParaRPr dirty="0"/>
          </a:p>
        </p:txBody>
      </p:sp>
      <p:sp>
        <p:nvSpPr>
          <p:cNvPr id="478" name="Google Shape;478;p30"/>
          <p:cNvSpPr txBox="1">
            <a:spLocks noGrp="1"/>
          </p:cNvSpPr>
          <p:nvPr>
            <p:ph type="body" idx="1"/>
          </p:nvPr>
        </p:nvSpPr>
        <p:spPr>
          <a:xfrm>
            <a:off x="474469" y="888750"/>
            <a:ext cx="7713900" cy="33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3"/>
                </a:solidFill>
                <a:latin typeface="Golos Text Medium"/>
                <a:ea typeface="Golos Text Medium"/>
                <a:cs typeface="Golos Text Medium"/>
                <a:sym typeface="Golos Text Medium"/>
              </a:rPr>
              <a:t>(b) Update other information other than phone no.</a:t>
            </a:r>
          </a:p>
          <a:p>
            <a:pPr marL="0" lvl="0" indent="0" algn="l" rtl="0">
              <a:lnSpc>
                <a:spcPct val="150000"/>
              </a:lnSpc>
              <a:spcBef>
                <a:spcPts val="0"/>
              </a:spcBef>
              <a:spcAft>
                <a:spcPts val="0"/>
              </a:spcAft>
              <a:buNone/>
            </a:pPr>
            <a:r>
              <a:rPr lang="en" sz="2000" dirty="0">
                <a:solidFill>
                  <a:schemeClr val="accent3"/>
                </a:solidFill>
                <a:latin typeface="Golos Text Medium"/>
                <a:ea typeface="Golos Text Medium"/>
                <a:cs typeface="Golos Text Medium"/>
                <a:sym typeface="Golos Text Medium"/>
              </a:rPr>
              <a:t>	SQL injection statement</a:t>
            </a:r>
            <a:r>
              <a:rPr lang="en" sz="2000" dirty="0">
                <a:solidFill>
                  <a:schemeClr val="tx1"/>
                </a:solidFill>
                <a:latin typeface="Golos Text Medium"/>
                <a:ea typeface="Golos Text Medium"/>
                <a:cs typeface="Golos Text Medium"/>
                <a:sym typeface="Golos Text Medium"/>
              </a:rPr>
              <a:t>: </a:t>
            </a:r>
            <a:r>
              <a:rPr lang="en-MY" sz="2000" dirty="0">
                <a:solidFill>
                  <a:schemeClr val="tx1"/>
                </a:solidFill>
                <a:latin typeface="Golos Text Medium"/>
                <a:ea typeface="Golos Text Medium"/>
                <a:cs typeface="Golos Text Medium"/>
                <a:sym typeface="Golos Text Medium"/>
              </a:rPr>
              <a:t>1111111' ,  salary = ‘1 </a:t>
            </a:r>
          </a:p>
          <a:p>
            <a:pPr marL="0" lvl="0" indent="0" algn="ctr" rtl="0">
              <a:lnSpc>
                <a:spcPct val="150000"/>
              </a:lnSpc>
              <a:spcBef>
                <a:spcPts val="0"/>
              </a:spcBef>
              <a:spcAft>
                <a:spcPts val="0"/>
              </a:spcAft>
              <a:buNone/>
            </a:pPr>
            <a:r>
              <a:rPr lang="en" sz="2000" dirty="0">
                <a:solidFill>
                  <a:schemeClr val="accent1"/>
                </a:solidFill>
                <a:latin typeface="Golos Text Medium"/>
                <a:ea typeface="Golos Text Medium"/>
                <a:cs typeface="Golos Text Medium"/>
                <a:sym typeface="Golos Text Medium"/>
              </a:rPr>
              <a:t>Before	  				After</a:t>
            </a:r>
          </a:p>
        </p:txBody>
      </p:sp>
      <p:pic>
        <p:nvPicPr>
          <p:cNvPr id="6" name="Picture 5">
            <a:extLst>
              <a:ext uri="{FF2B5EF4-FFF2-40B4-BE49-F238E27FC236}">
                <a16:creationId xmlns:a16="http://schemas.microsoft.com/office/drawing/2014/main" id="{D864645B-4316-4947-13EB-658BB46DC3CA}"/>
              </a:ext>
            </a:extLst>
          </p:cNvPr>
          <p:cNvPicPr>
            <a:picLocks noChangeAspect="1"/>
          </p:cNvPicPr>
          <p:nvPr/>
        </p:nvPicPr>
        <p:blipFill>
          <a:blip r:embed="rId3"/>
          <a:stretch>
            <a:fillRect/>
          </a:stretch>
        </p:blipFill>
        <p:spPr>
          <a:xfrm>
            <a:off x="4984337" y="2232386"/>
            <a:ext cx="3312316" cy="2799043"/>
          </a:xfrm>
          <a:prstGeom prst="rect">
            <a:avLst/>
          </a:prstGeom>
        </p:spPr>
      </p:pic>
      <p:pic>
        <p:nvPicPr>
          <p:cNvPr id="12" name="Picture 11">
            <a:extLst>
              <a:ext uri="{FF2B5EF4-FFF2-40B4-BE49-F238E27FC236}">
                <a16:creationId xmlns:a16="http://schemas.microsoft.com/office/drawing/2014/main" id="{ED472A3D-B0BB-18E2-67E3-7F30C84B4F0A}"/>
              </a:ext>
            </a:extLst>
          </p:cNvPr>
          <p:cNvPicPr>
            <a:picLocks noChangeAspect="1"/>
          </p:cNvPicPr>
          <p:nvPr/>
        </p:nvPicPr>
        <p:blipFill>
          <a:blip r:embed="rId4"/>
          <a:stretch>
            <a:fillRect/>
          </a:stretch>
        </p:blipFill>
        <p:spPr>
          <a:xfrm>
            <a:off x="847347" y="2241185"/>
            <a:ext cx="3050885" cy="2743917"/>
          </a:xfrm>
          <a:prstGeom prst="rect">
            <a:avLst/>
          </a:prstGeom>
        </p:spPr>
      </p:pic>
    </p:spTree>
    <p:extLst>
      <p:ext uri="{BB962C8B-B14F-4D97-AF65-F5344CB8AC3E}">
        <p14:creationId xmlns:p14="http://schemas.microsoft.com/office/powerpoint/2010/main" val="2799371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474469" y="56233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C.2</a:t>
            </a:r>
            <a:endParaRPr dirty="0"/>
          </a:p>
        </p:txBody>
      </p:sp>
      <p:sp>
        <p:nvSpPr>
          <p:cNvPr id="478" name="Google Shape;478;p30"/>
          <p:cNvSpPr txBox="1">
            <a:spLocks noGrp="1"/>
          </p:cNvSpPr>
          <p:nvPr>
            <p:ph type="body" idx="1"/>
          </p:nvPr>
        </p:nvSpPr>
        <p:spPr>
          <a:xfrm>
            <a:off x="474469" y="1269787"/>
            <a:ext cx="7713900" cy="33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3"/>
                </a:solidFill>
                <a:latin typeface="Golos Text Medium"/>
                <a:ea typeface="Golos Text Medium"/>
                <a:cs typeface="Golos Text Medium"/>
                <a:sym typeface="Golos Text Medium"/>
              </a:rPr>
              <a:t>b) Interpretation of tests results</a:t>
            </a:r>
          </a:p>
          <a:p>
            <a:pPr marL="0" lvl="0" indent="0" algn="l" rtl="0">
              <a:spcBef>
                <a:spcPts val="0"/>
              </a:spcBef>
              <a:spcAft>
                <a:spcPts val="0"/>
              </a:spcAft>
              <a:buNone/>
            </a:pPr>
            <a:endParaRPr lang="en" sz="2000" dirty="0">
              <a:solidFill>
                <a:schemeClr val="accent3"/>
              </a:solidFill>
              <a:latin typeface="Golos Text Medium"/>
              <a:ea typeface="Golos Text Medium"/>
              <a:cs typeface="Golos Text Medium"/>
              <a:sym typeface="Golos Text Medium"/>
            </a:endParaRPr>
          </a:p>
          <a:p>
            <a:pPr marL="342900" indent="-342900"/>
            <a:r>
              <a:rPr lang="en" sz="2000" dirty="0">
                <a:solidFill>
                  <a:schemeClr val="tx1"/>
                </a:solidFill>
                <a:latin typeface="Golos Text Medium"/>
                <a:ea typeface="Golos Text Medium"/>
                <a:cs typeface="Golos Text Medium"/>
                <a:sym typeface="Golos Text Medium"/>
              </a:rPr>
              <a:t>The system lack of security controls</a:t>
            </a:r>
          </a:p>
          <a:p>
            <a:pPr marL="342900" indent="-342900"/>
            <a:r>
              <a:rPr lang="en" sz="2000" dirty="0">
                <a:solidFill>
                  <a:schemeClr val="tx1"/>
                </a:solidFill>
                <a:latin typeface="Golos Text Medium"/>
                <a:ea typeface="Golos Text Medium"/>
                <a:cs typeface="Golos Text Medium"/>
                <a:sym typeface="Golos Text Medium"/>
              </a:rPr>
              <a:t>Unable to detect SQL injection </a:t>
            </a:r>
          </a:p>
          <a:p>
            <a:pPr marL="342900" indent="-342900"/>
            <a:r>
              <a:rPr lang="en" sz="2000" dirty="0">
                <a:solidFill>
                  <a:schemeClr val="tx1"/>
                </a:solidFill>
                <a:latin typeface="Golos Text Medium"/>
                <a:ea typeface="Golos Text Medium"/>
                <a:cs typeface="Golos Text Medium"/>
                <a:sym typeface="Golos Text Medium"/>
              </a:rPr>
              <a:t>Insufficient input validation</a:t>
            </a:r>
          </a:p>
          <a:p>
            <a:pPr marL="342900" indent="-342900"/>
            <a:r>
              <a:rPr lang="en" sz="2000" dirty="0">
                <a:solidFill>
                  <a:schemeClr val="tx1"/>
                </a:solidFill>
                <a:latin typeface="Golos Text Medium"/>
                <a:ea typeface="Golos Text Medium"/>
                <a:cs typeface="Golos Text Medium"/>
                <a:sym typeface="Golos Text Medium"/>
              </a:rPr>
              <a:t>User could gain administrative privileges</a:t>
            </a:r>
          </a:p>
          <a:p>
            <a:pPr marL="0" lvl="0" indent="0" algn="l" rtl="0">
              <a:spcBef>
                <a:spcPts val="0"/>
              </a:spcBef>
              <a:spcAft>
                <a:spcPts val="0"/>
              </a:spcAft>
              <a:buNone/>
            </a:pPr>
            <a:r>
              <a:rPr lang="en" sz="2000" dirty="0">
                <a:solidFill>
                  <a:schemeClr val="accent3"/>
                </a:solidFill>
                <a:latin typeface="Golos Text Medium"/>
                <a:ea typeface="Golos Text Medium"/>
                <a:cs typeface="Golos Text Medium"/>
                <a:sym typeface="Golos Text Medium"/>
              </a:rPr>
              <a:t>	</a:t>
            </a:r>
          </a:p>
        </p:txBody>
      </p:sp>
    </p:spTree>
    <p:extLst>
      <p:ext uri="{BB962C8B-B14F-4D97-AF65-F5344CB8AC3E}">
        <p14:creationId xmlns:p14="http://schemas.microsoft.com/office/powerpoint/2010/main" val="963253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579353" y="1415376"/>
            <a:ext cx="7504785"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Part D</a:t>
            </a:r>
            <a:br>
              <a:rPr lang="en" dirty="0"/>
            </a:br>
            <a:r>
              <a:rPr lang="en" dirty="0"/>
              <a:t>		</a:t>
            </a:r>
            <a:r>
              <a:rPr lang="en" dirty="0">
                <a:solidFill>
                  <a:schemeClr val="accent1"/>
                </a:solidFill>
              </a:rPr>
              <a:t>Privacy &amp; Ethical</a:t>
            </a:r>
            <a:endParaRPr dirty="0">
              <a:solidFill>
                <a:schemeClr val="accent1"/>
              </a:solidFill>
            </a:endParaRPr>
          </a:p>
        </p:txBody>
      </p:sp>
      <p:grpSp>
        <p:nvGrpSpPr>
          <p:cNvPr id="84" name="Google Shape;84;p21"/>
          <p:cNvGrpSpPr/>
          <p:nvPr/>
        </p:nvGrpSpPr>
        <p:grpSpPr>
          <a:xfrm>
            <a:off x="6507498" y="2917498"/>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68780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1"/>
          <p:cNvSpPr txBox="1">
            <a:spLocks noGrp="1"/>
          </p:cNvSpPr>
          <p:nvPr>
            <p:ph type="title"/>
          </p:nvPr>
        </p:nvSpPr>
        <p:spPr>
          <a:xfrm>
            <a:off x="715050" y="213131"/>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Part D: Privacy and Ethics</a:t>
            </a:r>
            <a:endParaRPr dirty="0">
              <a:solidFill>
                <a:schemeClr val="accent3"/>
              </a:solidFill>
            </a:endParaRPr>
          </a:p>
        </p:txBody>
      </p:sp>
      <p:sp>
        <p:nvSpPr>
          <p:cNvPr id="487" name="Google Shape;487;p31"/>
          <p:cNvSpPr txBox="1">
            <a:spLocks noGrp="1"/>
          </p:cNvSpPr>
          <p:nvPr>
            <p:ph type="body" idx="1"/>
          </p:nvPr>
        </p:nvSpPr>
        <p:spPr>
          <a:xfrm>
            <a:off x="715050" y="920581"/>
            <a:ext cx="7713900" cy="33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3"/>
                </a:solidFill>
                <a:latin typeface="Golos Text Medium"/>
                <a:ea typeface="Golos Text Medium"/>
                <a:cs typeface="Golos Text Medium"/>
                <a:sym typeface="Golos Text Medium"/>
              </a:rPr>
              <a:t>(a) </a:t>
            </a:r>
            <a:r>
              <a:rPr lang="en-US" sz="2000" dirty="0">
                <a:latin typeface="Golos Text Medium"/>
                <a:ea typeface="Golos Text Medium"/>
                <a:cs typeface="Golos Text Medium"/>
                <a:sym typeface="Golos Text Medium"/>
              </a:rPr>
              <a:t>Privacy</a:t>
            </a:r>
            <a:endParaRPr sz="2000" dirty="0">
              <a:latin typeface="Golos Text Medium"/>
              <a:ea typeface="Golos Text Medium"/>
              <a:cs typeface="Golos Text Medium"/>
              <a:sym typeface="Golos Text Medium"/>
            </a:endParaRPr>
          </a:p>
          <a:p>
            <a:pPr marL="342900" indent="-342900">
              <a:lnSpc>
                <a:spcPct val="150000"/>
              </a:lnSpc>
              <a:spcBef>
                <a:spcPts val="1000"/>
              </a:spcBef>
            </a:pPr>
            <a:r>
              <a:rPr lang="en-US" sz="1800" dirty="0">
                <a:latin typeface="+mn-lt"/>
                <a:ea typeface="Golos Text Medium"/>
                <a:cs typeface="Golos Text Medium"/>
                <a:sym typeface="Golos Text Medium"/>
              </a:rPr>
              <a:t>Task A, attacker inserts a script to capture user information, leak of information</a:t>
            </a:r>
          </a:p>
          <a:p>
            <a:pPr marL="342900" indent="-342900">
              <a:lnSpc>
                <a:spcPct val="150000"/>
              </a:lnSpc>
              <a:spcBef>
                <a:spcPts val="1000"/>
              </a:spcBef>
            </a:pPr>
            <a:r>
              <a:rPr lang="en-US" sz="1800" dirty="0">
                <a:latin typeface="+mn-lt"/>
                <a:ea typeface="Golos Text Medium"/>
                <a:cs typeface="Golos Text Medium"/>
                <a:sym typeface="Golos Text Medium"/>
              </a:rPr>
              <a:t>Task B, attacker changes user ID to read others’ private document, confidentiality compromised</a:t>
            </a:r>
          </a:p>
          <a:p>
            <a:pPr marL="342900" indent="-342900">
              <a:lnSpc>
                <a:spcPct val="150000"/>
              </a:lnSpc>
              <a:spcBef>
                <a:spcPts val="1000"/>
              </a:spcBef>
            </a:pPr>
            <a:r>
              <a:rPr lang="en-US" sz="1800" dirty="0">
                <a:latin typeface="+mn-lt"/>
                <a:ea typeface="Golos Text Medium"/>
                <a:cs typeface="Golos Text Medium"/>
                <a:sym typeface="Golos Text Medium"/>
              </a:rPr>
              <a:t>Task C, attacker does SQL injection to obtain one’s sensitive information</a:t>
            </a:r>
          </a:p>
          <a:p>
            <a:pPr marL="342900" indent="-342900">
              <a:lnSpc>
                <a:spcPct val="150000"/>
              </a:lnSpc>
              <a:spcBef>
                <a:spcPts val="1000"/>
              </a:spcBef>
            </a:pPr>
            <a:r>
              <a:rPr lang="en-US" sz="1800" dirty="0">
                <a:latin typeface="+mn-lt"/>
                <a:ea typeface="Golos Text Medium"/>
                <a:cs typeface="Golos Text Medium"/>
                <a:sym typeface="Golos Text Medium"/>
              </a:rPr>
              <a:t>manipulate other information to benefit himself</a:t>
            </a:r>
          </a:p>
        </p:txBody>
      </p:sp>
      <p:cxnSp>
        <p:nvCxnSpPr>
          <p:cNvPr id="489" name="Google Shape;489;p31"/>
          <p:cNvCxnSpPr/>
          <p:nvPr/>
        </p:nvCxnSpPr>
        <p:spPr>
          <a:xfrm>
            <a:off x="2163442" y="1200798"/>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1"/>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Part D: Privacy and Ethics</a:t>
            </a:r>
            <a:endParaRPr dirty="0">
              <a:solidFill>
                <a:schemeClr val="accent3"/>
              </a:solidFill>
            </a:endParaRPr>
          </a:p>
        </p:txBody>
      </p:sp>
      <p:sp>
        <p:nvSpPr>
          <p:cNvPr id="487" name="Google Shape;487;p31"/>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3"/>
                </a:solidFill>
                <a:latin typeface="Golos Text Medium"/>
                <a:ea typeface="Golos Text Medium"/>
                <a:cs typeface="Golos Text Medium"/>
                <a:sym typeface="Golos Text Medium"/>
              </a:rPr>
              <a:t>(b) </a:t>
            </a:r>
            <a:r>
              <a:rPr lang="en-US" sz="2000" dirty="0">
                <a:latin typeface="Golos Text Medium"/>
                <a:ea typeface="Golos Text Medium"/>
                <a:cs typeface="Golos Text Medium"/>
                <a:sym typeface="Golos Text Medium"/>
              </a:rPr>
              <a:t>Ethics issues</a:t>
            </a:r>
          </a:p>
          <a:p>
            <a:pPr marL="0" lvl="0" indent="0" algn="l" rtl="0">
              <a:spcBef>
                <a:spcPts val="0"/>
              </a:spcBef>
              <a:spcAft>
                <a:spcPts val="0"/>
              </a:spcAft>
              <a:buNone/>
            </a:pPr>
            <a:endParaRPr lang="en-US" sz="2000" dirty="0">
              <a:latin typeface="Golos Text Medium"/>
              <a:ea typeface="Golos Text Medium"/>
              <a:cs typeface="Golos Text Medium"/>
              <a:sym typeface="Golos Text Medium"/>
            </a:endParaRPr>
          </a:p>
          <a:p>
            <a:pPr marL="342900" indent="-342900"/>
            <a:r>
              <a:rPr lang="en-US" sz="2000" dirty="0">
                <a:latin typeface="+mn-lt"/>
                <a:ea typeface="Golos Text Medium"/>
                <a:cs typeface="Golos Text Medium"/>
                <a:sym typeface="Golos Text Medium"/>
              </a:rPr>
              <a:t>Task A, reflected XSS led to compromises in confidential information, inject malicious script</a:t>
            </a:r>
          </a:p>
          <a:p>
            <a:pPr marL="342900" indent="-342900"/>
            <a:endParaRPr lang="en-US" sz="2000" dirty="0">
              <a:latin typeface="+mn-lt"/>
              <a:ea typeface="Golos Text Medium"/>
              <a:cs typeface="Golos Text Medium"/>
              <a:sym typeface="Golos Text Medium"/>
            </a:endParaRPr>
          </a:p>
          <a:p>
            <a:pPr marL="342900" indent="-342900"/>
            <a:r>
              <a:rPr lang="en-US" sz="2000" dirty="0">
                <a:latin typeface="+mn-lt"/>
                <a:ea typeface="Golos Text Medium"/>
                <a:cs typeface="Golos Text Medium"/>
                <a:sym typeface="Golos Text Medium"/>
              </a:rPr>
              <a:t>Task B, </a:t>
            </a:r>
            <a:r>
              <a:rPr lang="en-US" sz="2000" dirty="0" err="1">
                <a:latin typeface="+mn-lt"/>
                <a:ea typeface="Golos Text Medium"/>
                <a:cs typeface="Golos Text Medium"/>
                <a:sym typeface="Golos Text Medium"/>
              </a:rPr>
              <a:t>unauthorised</a:t>
            </a:r>
            <a:r>
              <a:rPr lang="en-US" sz="2000" dirty="0">
                <a:latin typeface="+mn-lt"/>
                <a:ea typeface="Golos Text Medium"/>
                <a:cs typeface="Golos Text Medium"/>
                <a:sym typeface="Golos Text Medium"/>
              </a:rPr>
              <a:t> access led to privacy breaches, malicious activities</a:t>
            </a:r>
          </a:p>
          <a:p>
            <a:pPr marL="342900" indent="-342900"/>
            <a:endParaRPr lang="en-US" sz="2000" dirty="0">
              <a:latin typeface="+mn-lt"/>
              <a:ea typeface="Golos Text Medium"/>
              <a:cs typeface="Golos Text Medium"/>
              <a:sym typeface="Golos Text Medium"/>
            </a:endParaRPr>
          </a:p>
          <a:p>
            <a:pPr marL="342900" indent="-342900"/>
            <a:r>
              <a:rPr lang="en-US" sz="2000" dirty="0">
                <a:latin typeface="+mn-lt"/>
                <a:ea typeface="Golos Text Medium"/>
                <a:cs typeface="Golos Text Medium"/>
                <a:sym typeface="Golos Text Medium"/>
              </a:rPr>
              <a:t>Task C, SQL injection led to data manipulation, identity theft, privacy breaches, reputation damage</a:t>
            </a:r>
          </a:p>
        </p:txBody>
      </p:sp>
      <p:cxnSp>
        <p:nvCxnSpPr>
          <p:cNvPr id="489" name="Google Shape;489;p31"/>
          <p:cNvCxnSpPr/>
          <p:nvPr/>
        </p:nvCxnSpPr>
        <p:spPr>
          <a:xfrm>
            <a:off x="2919396" y="1547051"/>
            <a:ext cx="552600"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4231015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4" name="Google Shape;600;p37">
            <a:extLst>
              <a:ext uri="{FF2B5EF4-FFF2-40B4-BE49-F238E27FC236}">
                <a16:creationId xmlns:a16="http://schemas.microsoft.com/office/drawing/2014/main" id="{C9EF0A4B-6AFA-9B66-E0BD-0025C6148814}"/>
              </a:ext>
            </a:extLst>
          </p:cNvPr>
          <p:cNvSpPr txBox="1">
            <a:spLocks/>
          </p:cNvSpPr>
          <p:nvPr/>
        </p:nvSpPr>
        <p:spPr>
          <a:xfrm>
            <a:off x="715100" y="641725"/>
            <a:ext cx="3856800" cy="105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r>
              <a:rPr lang="en-MY"/>
              <a:t>Thanks!</a:t>
            </a:r>
          </a:p>
        </p:txBody>
      </p:sp>
      <p:sp>
        <p:nvSpPr>
          <p:cNvPr id="5" name="Google Shape;601;p37">
            <a:extLst>
              <a:ext uri="{FF2B5EF4-FFF2-40B4-BE49-F238E27FC236}">
                <a16:creationId xmlns:a16="http://schemas.microsoft.com/office/drawing/2014/main" id="{908B3853-FA4E-233A-369A-BC34CD5CB5A2}"/>
              </a:ext>
            </a:extLst>
          </p:cNvPr>
          <p:cNvSpPr txBox="1">
            <a:spLocks/>
          </p:cNvSpPr>
          <p:nvPr/>
        </p:nvSpPr>
        <p:spPr>
          <a:xfrm>
            <a:off x="715100" y="1548250"/>
            <a:ext cx="3856800" cy="1422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lt1"/>
              </a:buClr>
              <a:buSzPts val="1100"/>
            </a:pPr>
            <a:r>
              <a:rPr lang="en-US" dirty="0"/>
              <a:t>Any questions?</a:t>
            </a:r>
          </a:p>
          <a:p>
            <a:pPr>
              <a:spcBef>
                <a:spcPts val="1000"/>
              </a:spcBef>
              <a:buClr>
                <a:schemeClr val="lt1"/>
              </a:buClr>
              <a:buSzPts val="1100"/>
            </a:pPr>
            <a:r>
              <a:rPr lang="en-US" dirty="0"/>
              <a:t>jteh0015@student.monash.edu</a:t>
            </a:r>
          </a:p>
          <a:p>
            <a:pPr>
              <a:buClr>
                <a:schemeClr val="lt1"/>
              </a:buClr>
              <a:buSzPts val="1100"/>
            </a:pPr>
            <a:r>
              <a:rPr lang="en-US" dirty="0"/>
              <a:t>+60189111896</a:t>
            </a:r>
          </a:p>
          <a:p>
            <a:pPr>
              <a:buClr>
                <a:schemeClr val="lt1"/>
              </a:buClr>
              <a:buSzPts val="1100"/>
            </a:pPr>
            <a:r>
              <a:rPr lang="en-US" dirty="0"/>
              <a:t>Please follow my Instagram</a:t>
            </a:r>
          </a:p>
          <a:p>
            <a:pPr>
              <a:buClr>
                <a:schemeClr val="lt1"/>
              </a:buClr>
              <a:buSzPts val="1100"/>
            </a:pPr>
            <a:r>
              <a:rPr lang="en-US" dirty="0"/>
              <a:t>@tehjiaxuan</a:t>
            </a:r>
          </a:p>
        </p:txBody>
      </p:sp>
      <p:grpSp>
        <p:nvGrpSpPr>
          <p:cNvPr id="7" name="Google Shape;603;p37">
            <a:extLst>
              <a:ext uri="{FF2B5EF4-FFF2-40B4-BE49-F238E27FC236}">
                <a16:creationId xmlns:a16="http://schemas.microsoft.com/office/drawing/2014/main" id="{91F49615-AE9E-9852-C305-0B9179CB32FA}"/>
              </a:ext>
            </a:extLst>
          </p:cNvPr>
          <p:cNvGrpSpPr/>
          <p:nvPr/>
        </p:nvGrpSpPr>
        <p:grpSpPr>
          <a:xfrm>
            <a:off x="1868214" y="3075712"/>
            <a:ext cx="296118" cy="291877"/>
            <a:chOff x="1190200" y="238125"/>
            <a:chExt cx="5306767" cy="5212083"/>
          </a:xfrm>
        </p:grpSpPr>
        <p:grpSp>
          <p:nvGrpSpPr>
            <p:cNvPr id="8" name="Google Shape;604;p37">
              <a:extLst>
                <a:ext uri="{FF2B5EF4-FFF2-40B4-BE49-F238E27FC236}">
                  <a16:creationId xmlns:a16="http://schemas.microsoft.com/office/drawing/2014/main" id="{AA10CDB8-1F3C-E180-DF38-070896333E52}"/>
                </a:ext>
              </a:extLst>
            </p:cNvPr>
            <p:cNvGrpSpPr/>
            <p:nvPr/>
          </p:nvGrpSpPr>
          <p:grpSpPr>
            <a:xfrm>
              <a:off x="1190200" y="238125"/>
              <a:ext cx="5212075" cy="5212075"/>
              <a:chOff x="1190200" y="238125"/>
              <a:chExt cx="5212075" cy="5212075"/>
            </a:xfrm>
          </p:grpSpPr>
          <p:sp>
            <p:nvSpPr>
              <p:cNvPr id="10" name="Google Shape;605;p37">
                <a:extLst>
                  <a:ext uri="{FF2B5EF4-FFF2-40B4-BE49-F238E27FC236}">
                    <a16:creationId xmlns:a16="http://schemas.microsoft.com/office/drawing/2014/main" id="{3B1C6067-DD5D-A748-7B05-CBF7BF757753}"/>
                  </a:ext>
                </a:extLst>
              </p:cNvPr>
              <p:cNvSpPr/>
              <p:nvPr/>
            </p:nvSpPr>
            <p:spPr>
              <a:xfrm>
                <a:off x="1190200" y="238125"/>
                <a:ext cx="5212075" cy="5212075"/>
              </a:xfrm>
              <a:custGeom>
                <a:avLst/>
                <a:gdLst/>
                <a:ahLst/>
                <a:cxnLst/>
                <a:rect l="l" t="t" r="r" b="b"/>
                <a:pathLst>
                  <a:path w="208483" h="208483" extrusionOk="0">
                    <a:moveTo>
                      <a:pt x="104241" y="0"/>
                    </a:moveTo>
                    <a:cubicBezTo>
                      <a:pt x="46667" y="0"/>
                      <a:pt x="0" y="46667"/>
                      <a:pt x="0" y="104241"/>
                    </a:cubicBezTo>
                    <a:cubicBezTo>
                      <a:pt x="0" y="161816"/>
                      <a:pt x="46667" y="208483"/>
                      <a:pt x="104241" y="208483"/>
                    </a:cubicBezTo>
                    <a:cubicBezTo>
                      <a:pt x="161816" y="208483"/>
                      <a:pt x="208482" y="161816"/>
                      <a:pt x="208482" y="104241"/>
                    </a:cubicBezTo>
                    <a:cubicBezTo>
                      <a:pt x="208482" y="46667"/>
                      <a:pt x="161816" y="0"/>
                      <a:pt x="1042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06;p37">
                <a:extLst>
                  <a:ext uri="{FF2B5EF4-FFF2-40B4-BE49-F238E27FC236}">
                    <a16:creationId xmlns:a16="http://schemas.microsoft.com/office/drawing/2014/main" id="{CB931665-91C5-B6BA-7050-84F9E4292267}"/>
                  </a:ext>
                </a:extLst>
              </p:cNvPr>
              <p:cNvSpPr/>
              <p:nvPr/>
            </p:nvSpPr>
            <p:spPr>
              <a:xfrm>
                <a:off x="2368338" y="1220419"/>
                <a:ext cx="2856522" cy="3247339"/>
              </a:xfrm>
              <a:custGeom>
                <a:avLst/>
                <a:gdLst/>
                <a:ahLst/>
                <a:cxnLst/>
                <a:rect l="l" t="t" r="r" b="b"/>
                <a:pathLst>
                  <a:path w="130928" h="148841" extrusionOk="0">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607;p37">
              <a:extLst>
                <a:ext uri="{FF2B5EF4-FFF2-40B4-BE49-F238E27FC236}">
                  <a16:creationId xmlns:a16="http://schemas.microsoft.com/office/drawing/2014/main" id="{D3C3D807-EB66-DB1A-DB13-B9ABE4137147}"/>
                </a:ext>
              </a:extLst>
            </p:cNvPr>
            <p:cNvSpPr/>
            <p:nvPr/>
          </p:nvSpPr>
          <p:spPr>
            <a:xfrm>
              <a:off x="3459822" y="238126"/>
              <a:ext cx="3037144" cy="5212082"/>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608;p37">
            <a:extLst>
              <a:ext uri="{FF2B5EF4-FFF2-40B4-BE49-F238E27FC236}">
                <a16:creationId xmlns:a16="http://schemas.microsoft.com/office/drawing/2014/main" id="{61241D91-48F3-130E-FC02-744E6D188D7F}"/>
              </a:ext>
            </a:extLst>
          </p:cNvPr>
          <p:cNvGrpSpPr/>
          <p:nvPr/>
        </p:nvGrpSpPr>
        <p:grpSpPr>
          <a:xfrm>
            <a:off x="1509375" y="3078912"/>
            <a:ext cx="290575" cy="285475"/>
            <a:chOff x="4211985" y="3817357"/>
            <a:chExt cx="362947" cy="356576"/>
          </a:xfrm>
        </p:grpSpPr>
        <p:sp>
          <p:nvSpPr>
            <p:cNvPr id="13" name="Google Shape;609;p37">
              <a:extLst>
                <a:ext uri="{FF2B5EF4-FFF2-40B4-BE49-F238E27FC236}">
                  <a16:creationId xmlns:a16="http://schemas.microsoft.com/office/drawing/2014/main" id="{AE31A632-E2F6-8E35-1395-E4A6BC7E9722}"/>
                </a:ext>
              </a:extLst>
            </p:cNvPr>
            <p:cNvSpPr/>
            <p:nvPr/>
          </p:nvSpPr>
          <p:spPr>
            <a:xfrm>
              <a:off x="4211985" y="3817357"/>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10;p37">
              <a:extLst>
                <a:ext uri="{FF2B5EF4-FFF2-40B4-BE49-F238E27FC236}">
                  <a16:creationId xmlns:a16="http://schemas.microsoft.com/office/drawing/2014/main" id="{89C58CA2-EF1E-2989-86B3-7B879920185F}"/>
                </a:ext>
              </a:extLst>
            </p:cNvPr>
            <p:cNvSpPr/>
            <p:nvPr/>
          </p:nvSpPr>
          <p:spPr>
            <a:xfrm>
              <a:off x="4366758"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11;p37">
              <a:extLst>
                <a:ext uri="{FF2B5EF4-FFF2-40B4-BE49-F238E27FC236}">
                  <a16:creationId xmlns:a16="http://schemas.microsoft.com/office/drawing/2014/main" id="{D8BA2FA6-8FA8-4974-9936-47A1799BDA8B}"/>
                </a:ext>
              </a:extLst>
            </p:cNvPr>
            <p:cNvSpPr/>
            <p:nvPr/>
          </p:nvSpPr>
          <p:spPr>
            <a:xfrm>
              <a:off x="4288061" y="3909555"/>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612;p37">
            <a:extLst>
              <a:ext uri="{FF2B5EF4-FFF2-40B4-BE49-F238E27FC236}">
                <a16:creationId xmlns:a16="http://schemas.microsoft.com/office/drawing/2014/main" id="{2FF0EACE-A29A-3832-5A71-4272B7077B7A}"/>
              </a:ext>
            </a:extLst>
          </p:cNvPr>
          <p:cNvGrpSpPr/>
          <p:nvPr/>
        </p:nvGrpSpPr>
        <p:grpSpPr>
          <a:xfrm>
            <a:off x="1150318" y="3078797"/>
            <a:ext cx="290554" cy="285706"/>
            <a:chOff x="3314750" y="3817357"/>
            <a:chExt cx="362920" cy="356865"/>
          </a:xfrm>
        </p:grpSpPr>
        <p:grpSp>
          <p:nvGrpSpPr>
            <p:cNvPr id="17" name="Google Shape;613;p37">
              <a:extLst>
                <a:ext uri="{FF2B5EF4-FFF2-40B4-BE49-F238E27FC236}">
                  <a16:creationId xmlns:a16="http://schemas.microsoft.com/office/drawing/2014/main" id="{FB0F2842-848B-5ED8-EC16-D1F6A288F274}"/>
                </a:ext>
              </a:extLst>
            </p:cNvPr>
            <p:cNvGrpSpPr/>
            <p:nvPr/>
          </p:nvGrpSpPr>
          <p:grpSpPr>
            <a:xfrm>
              <a:off x="3314750" y="3817357"/>
              <a:ext cx="362920" cy="356865"/>
              <a:chOff x="3314750" y="3817357"/>
              <a:chExt cx="362920" cy="356865"/>
            </a:xfrm>
          </p:grpSpPr>
          <p:sp>
            <p:nvSpPr>
              <p:cNvPr id="21" name="Google Shape;614;p37">
                <a:extLst>
                  <a:ext uri="{FF2B5EF4-FFF2-40B4-BE49-F238E27FC236}">
                    <a16:creationId xmlns:a16="http://schemas.microsoft.com/office/drawing/2014/main" id="{03C017E7-34F2-960B-5317-F489C4A594F9}"/>
                  </a:ext>
                </a:extLst>
              </p:cNvPr>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5;p37">
                <a:extLst>
                  <a:ext uri="{FF2B5EF4-FFF2-40B4-BE49-F238E27FC236}">
                    <a16:creationId xmlns:a16="http://schemas.microsoft.com/office/drawing/2014/main" id="{2577035A-9C50-C058-0E55-7B68DE29C737}"/>
                  </a:ext>
                </a:extLst>
              </p:cNvPr>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616;p37">
              <a:extLst>
                <a:ext uri="{FF2B5EF4-FFF2-40B4-BE49-F238E27FC236}">
                  <a16:creationId xmlns:a16="http://schemas.microsoft.com/office/drawing/2014/main" id="{A2FF6A71-D4FD-1C83-9830-1804DEE68D65}"/>
                </a:ext>
              </a:extLst>
            </p:cNvPr>
            <p:cNvGrpSpPr/>
            <p:nvPr/>
          </p:nvGrpSpPr>
          <p:grpSpPr>
            <a:xfrm>
              <a:off x="3394986" y="3894612"/>
              <a:ext cx="202339" cy="202323"/>
              <a:chOff x="935197" y="1793977"/>
              <a:chExt cx="256451" cy="256430"/>
            </a:xfrm>
          </p:grpSpPr>
          <p:sp>
            <p:nvSpPr>
              <p:cNvPr id="19" name="Google Shape;617;p37">
                <a:extLst>
                  <a:ext uri="{FF2B5EF4-FFF2-40B4-BE49-F238E27FC236}">
                    <a16:creationId xmlns:a16="http://schemas.microsoft.com/office/drawing/2014/main" id="{B0035FD7-CCED-1CEE-8A8E-6A8B145B4780}"/>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18;p37">
                <a:extLst>
                  <a:ext uri="{FF2B5EF4-FFF2-40B4-BE49-F238E27FC236}">
                    <a16:creationId xmlns:a16="http://schemas.microsoft.com/office/drawing/2014/main" id="{6BFD1A24-4619-32F8-CE68-FB755DBFA426}"/>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 name="Google Shape;619;p37">
            <a:extLst>
              <a:ext uri="{FF2B5EF4-FFF2-40B4-BE49-F238E27FC236}">
                <a16:creationId xmlns:a16="http://schemas.microsoft.com/office/drawing/2014/main" id="{575B8A75-E32F-DC7B-D026-2ED68B1C76E9}"/>
              </a:ext>
            </a:extLst>
          </p:cNvPr>
          <p:cNvGrpSpPr/>
          <p:nvPr/>
        </p:nvGrpSpPr>
        <p:grpSpPr>
          <a:xfrm>
            <a:off x="791302" y="3078797"/>
            <a:ext cx="290554" cy="285706"/>
            <a:chOff x="2866317" y="3817357"/>
            <a:chExt cx="362920" cy="356865"/>
          </a:xfrm>
        </p:grpSpPr>
        <p:sp>
          <p:nvSpPr>
            <p:cNvPr id="24" name="Google Shape;620;p37">
              <a:extLst>
                <a:ext uri="{FF2B5EF4-FFF2-40B4-BE49-F238E27FC236}">
                  <a16:creationId xmlns:a16="http://schemas.microsoft.com/office/drawing/2014/main" id="{EABFBE8C-C7DA-2F90-D7B0-70717B7B89F9}"/>
                </a:ext>
              </a:extLst>
            </p:cNvPr>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1;p37">
              <a:extLst>
                <a:ext uri="{FF2B5EF4-FFF2-40B4-BE49-F238E27FC236}">
                  <a16:creationId xmlns:a16="http://schemas.microsoft.com/office/drawing/2014/main" id="{A95EBBCF-6DE6-A6E6-4AA2-41BF44420ABF}"/>
                </a:ext>
              </a:extLst>
            </p:cNvPr>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22;p37">
              <a:extLst>
                <a:ext uri="{FF2B5EF4-FFF2-40B4-BE49-F238E27FC236}">
                  <a16:creationId xmlns:a16="http://schemas.microsoft.com/office/drawing/2014/main" id="{0E97E23C-A324-DC02-D012-7D061E9EC701}"/>
                </a:ext>
              </a:extLst>
            </p:cNvPr>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 name="Google Shape;623;p37">
            <a:extLst>
              <a:ext uri="{FF2B5EF4-FFF2-40B4-BE49-F238E27FC236}">
                <a16:creationId xmlns:a16="http://schemas.microsoft.com/office/drawing/2014/main" id="{86F54886-794A-5533-8847-5675F2A8B12C}"/>
              </a:ext>
            </a:extLst>
          </p:cNvPr>
          <p:cNvCxnSpPr/>
          <p:nvPr/>
        </p:nvCxnSpPr>
        <p:spPr>
          <a:xfrm>
            <a:off x="3578325" y="1165625"/>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28" name="Google Shape;625;p37">
            <a:extLst>
              <a:ext uri="{FF2B5EF4-FFF2-40B4-BE49-F238E27FC236}">
                <a16:creationId xmlns:a16="http://schemas.microsoft.com/office/drawing/2014/main" id="{4ED92AD2-BFA7-F3F3-0A07-FD65EB9F4E56}"/>
              </a:ext>
            </a:extLst>
          </p:cNvPr>
          <p:cNvGrpSpPr/>
          <p:nvPr/>
        </p:nvGrpSpPr>
        <p:grpSpPr>
          <a:xfrm>
            <a:off x="4902098" y="535097"/>
            <a:ext cx="3683753" cy="4073629"/>
            <a:chOff x="4825898" y="535097"/>
            <a:chExt cx="3683753" cy="4073629"/>
          </a:xfrm>
        </p:grpSpPr>
        <p:grpSp>
          <p:nvGrpSpPr>
            <p:cNvPr id="29" name="Google Shape;626;p37">
              <a:extLst>
                <a:ext uri="{FF2B5EF4-FFF2-40B4-BE49-F238E27FC236}">
                  <a16:creationId xmlns:a16="http://schemas.microsoft.com/office/drawing/2014/main" id="{81FDF7E7-0896-69A7-7D9D-36896C4F72B6}"/>
                </a:ext>
              </a:extLst>
            </p:cNvPr>
            <p:cNvGrpSpPr/>
            <p:nvPr/>
          </p:nvGrpSpPr>
          <p:grpSpPr>
            <a:xfrm>
              <a:off x="5416996" y="1013447"/>
              <a:ext cx="2303759" cy="3595278"/>
              <a:chOff x="5416996" y="1013447"/>
              <a:chExt cx="2303759" cy="3595278"/>
            </a:xfrm>
          </p:grpSpPr>
          <p:sp>
            <p:nvSpPr>
              <p:cNvPr id="50" name="Google Shape;627;p37">
                <a:extLst>
                  <a:ext uri="{FF2B5EF4-FFF2-40B4-BE49-F238E27FC236}">
                    <a16:creationId xmlns:a16="http://schemas.microsoft.com/office/drawing/2014/main" id="{2930BDF0-6BA1-333A-42D4-AB8F5CC599C9}"/>
                  </a:ext>
                </a:extLst>
              </p:cNvPr>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28;p37">
                <a:extLst>
                  <a:ext uri="{FF2B5EF4-FFF2-40B4-BE49-F238E27FC236}">
                    <a16:creationId xmlns:a16="http://schemas.microsoft.com/office/drawing/2014/main" id="{4E9DDA5A-34F3-786C-7C03-EC70D7567424}"/>
                  </a:ext>
                </a:extLst>
              </p:cNvPr>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29;p37">
                <a:extLst>
                  <a:ext uri="{FF2B5EF4-FFF2-40B4-BE49-F238E27FC236}">
                    <a16:creationId xmlns:a16="http://schemas.microsoft.com/office/drawing/2014/main" id="{D8D60B90-73F9-EEC9-A42B-4FD9DB8C728A}"/>
                  </a:ext>
                </a:extLst>
              </p:cNvPr>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30;p37">
                <a:extLst>
                  <a:ext uri="{FF2B5EF4-FFF2-40B4-BE49-F238E27FC236}">
                    <a16:creationId xmlns:a16="http://schemas.microsoft.com/office/drawing/2014/main" id="{9CF7612C-09A6-3C0F-A635-962A2EEB3B0F}"/>
                  </a:ext>
                </a:extLst>
              </p:cNvPr>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31;p37">
                <a:extLst>
                  <a:ext uri="{FF2B5EF4-FFF2-40B4-BE49-F238E27FC236}">
                    <a16:creationId xmlns:a16="http://schemas.microsoft.com/office/drawing/2014/main" id="{88D64C89-0FE5-0B7D-FA41-CC6A9E0DCA54}"/>
                  </a:ext>
                </a:extLst>
              </p:cNvPr>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32;p37">
                <a:extLst>
                  <a:ext uri="{FF2B5EF4-FFF2-40B4-BE49-F238E27FC236}">
                    <a16:creationId xmlns:a16="http://schemas.microsoft.com/office/drawing/2014/main" id="{8E88D033-1E87-71FB-3BDC-689E75D14D3D}"/>
                  </a:ext>
                </a:extLst>
              </p:cNvPr>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33;p37">
                <a:extLst>
                  <a:ext uri="{FF2B5EF4-FFF2-40B4-BE49-F238E27FC236}">
                    <a16:creationId xmlns:a16="http://schemas.microsoft.com/office/drawing/2014/main" id="{DB9070C9-1DD7-5D2C-6531-33F4E4A903FA}"/>
                  </a:ext>
                </a:extLst>
              </p:cNvPr>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34;p37">
                <a:extLst>
                  <a:ext uri="{FF2B5EF4-FFF2-40B4-BE49-F238E27FC236}">
                    <a16:creationId xmlns:a16="http://schemas.microsoft.com/office/drawing/2014/main" id="{E7DCDED9-CA70-A8DA-3E99-3F1DC7213E33}"/>
                  </a:ext>
                </a:extLst>
              </p:cNvPr>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35;p37">
                <a:extLst>
                  <a:ext uri="{FF2B5EF4-FFF2-40B4-BE49-F238E27FC236}">
                    <a16:creationId xmlns:a16="http://schemas.microsoft.com/office/drawing/2014/main" id="{2F7EDD70-BBC0-6CBF-0D83-A43CB332B248}"/>
                  </a:ext>
                </a:extLst>
              </p:cNvPr>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36;p37">
                <a:extLst>
                  <a:ext uri="{FF2B5EF4-FFF2-40B4-BE49-F238E27FC236}">
                    <a16:creationId xmlns:a16="http://schemas.microsoft.com/office/drawing/2014/main" id="{A9B36C95-A68C-397D-8DFF-5A29ECAB5E98}"/>
                  </a:ext>
                </a:extLst>
              </p:cNvPr>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37;p37">
                <a:extLst>
                  <a:ext uri="{FF2B5EF4-FFF2-40B4-BE49-F238E27FC236}">
                    <a16:creationId xmlns:a16="http://schemas.microsoft.com/office/drawing/2014/main" id="{D1D8D627-9688-5AE9-6795-617B892FFACA}"/>
                  </a:ext>
                </a:extLst>
              </p:cNvPr>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38;p37">
                <a:extLst>
                  <a:ext uri="{FF2B5EF4-FFF2-40B4-BE49-F238E27FC236}">
                    <a16:creationId xmlns:a16="http://schemas.microsoft.com/office/drawing/2014/main" id="{047B066D-8360-E494-9D16-B53E90477EEF}"/>
                  </a:ext>
                </a:extLst>
              </p:cNvPr>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39;p37">
                <a:extLst>
                  <a:ext uri="{FF2B5EF4-FFF2-40B4-BE49-F238E27FC236}">
                    <a16:creationId xmlns:a16="http://schemas.microsoft.com/office/drawing/2014/main" id="{3E6EDE75-63BD-8016-340C-35E63F71DFEF}"/>
                  </a:ext>
                </a:extLst>
              </p:cNvPr>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40;p37">
                <a:extLst>
                  <a:ext uri="{FF2B5EF4-FFF2-40B4-BE49-F238E27FC236}">
                    <a16:creationId xmlns:a16="http://schemas.microsoft.com/office/drawing/2014/main" id="{8A32FBCC-04B3-95A7-6842-10C6F24B3C81}"/>
                  </a:ext>
                </a:extLst>
              </p:cNvPr>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641;p37">
                <a:extLst>
                  <a:ext uri="{FF2B5EF4-FFF2-40B4-BE49-F238E27FC236}">
                    <a16:creationId xmlns:a16="http://schemas.microsoft.com/office/drawing/2014/main" id="{E556E57A-2C82-4DC4-CD59-B64AC8629964}"/>
                  </a:ext>
                </a:extLst>
              </p:cNvPr>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642;p37">
                <a:extLst>
                  <a:ext uri="{FF2B5EF4-FFF2-40B4-BE49-F238E27FC236}">
                    <a16:creationId xmlns:a16="http://schemas.microsoft.com/office/drawing/2014/main" id="{D21D4D80-0AE5-4434-ADF6-3DD0EF52B1BA}"/>
                  </a:ext>
                </a:extLst>
              </p:cNvPr>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643;p37">
                <a:extLst>
                  <a:ext uri="{FF2B5EF4-FFF2-40B4-BE49-F238E27FC236}">
                    <a16:creationId xmlns:a16="http://schemas.microsoft.com/office/drawing/2014/main" id="{F362AAAC-0648-D231-1B3F-C80D2F626E75}"/>
                  </a:ext>
                </a:extLst>
              </p:cNvPr>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644;p37">
                <a:extLst>
                  <a:ext uri="{FF2B5EF4-FFF2-40B4-BE49-F238E27FC236}">
                    <a16:creationId xmlns:a16="http://schemas.microsoft.com/office/drawing/2014/main" id="{5D0ED7E4-414B-34A3-4206-7BB5EF291C7A}"/>
                  </a:ext>
                </a:extLst>
              </p:cNvPr>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645;p37">
                <a:extLst>
                  <a:ext uri="{FF2B5EF4-FFF2-40B4-BE49-F238E27FC236}">
                    <a16:creationId xmlns:a16="http://schemas.microsoft.com/office/drawing/2014/main" id="{2F488331-B34B-8C3B-1629-9370952F2FBE}"/>
                  </a:ext>
                </a:extLst>
              </p:cNvPr>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646;p37">
                <a:extLst>
                  <a:ext uri="{FF2B5EF4-FFF2-40B4-BE49-F238E27FC236}">
                    <a16:creationId xmlns:a16="http://schemas.microsoft.com/office/drawing/2014/main" id="{F5425EED-8152-6AC1-D04D-96E4AD914E0E}"/>
                  </a:ext>
                </a:extLst>
              </p:cNvPr>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647;p37">
                <a:extLst>
                  <a:ext uri="{FF2B5EF4-FFF2-40B4-BE49-F238E27FC236}">
                    <a16:creationId xmlns:a16="http://schemas.microsoft.com/office/drawing/2014/main" id="{7514F9CE-CD70-09C4-E095-6638BBC3EF12}"/>
                  </a:ext>
                </a:extLst>
              </p:cNvPr>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648;p37">
                <a:extLst>
                  <a:ext uri="{FF2B5EF4-FFF2-40B4-BE49-F238E27FC236}">
                    <a16:creationId xmlns:a16="http://schemas.microsoft.com/office/drawing/2014/main" id="{65D02800-196D-0339-B746-C6EDA1BEE23C}"/>
                  </a:ext>
                </a:extLst>
              </p:cNvPr>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649;p37">
                <a:extLst>
                  <a:ext uri="{FF2B5EF4-FFF2-40B4-BE49-F238E27FC236}">
                    <a16:creationId xmlns:a16="http://schemas.microsoft.com/office/drawing/2014/main" id="{0355C23C-52BB-1CAB-376B-CEB805374423}"/>
                  </a:ext>
                </a:extLst>
              </p:cNvPr>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650;p37">
                <a:extLst>
                  <a:ext uri="{FF2B5EF4-FFF2-40B4-BE49-F238E27FC236}">
                    <a16:creationId xmlns:a16="http://schemas.microsoft.com/office/drawing/2014/main" id="{A17B143D-0F7E-F5CE-3617-B9E52914937A}"/>
                  </a:ext>
                </a:extLst>
              </p:cNvPr>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651;p37">
                <a:extLst>
                  <a:ext uri="{FF2B5EF4-FFF2-40B4-BE49-F238E27FC236}">
                    <a16:creationId xmlns:a16="http://schemas.microsoft.com/office/drawing/2014/main" id="{9779F5B0-556F-9C91-82EF-BD3C245B7653}"/>
                  </a:ext>
                </a:extLst>
              </p:cNvPr>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652;p37">
                <a:extLst>
                  <a:ext uri="{FF2B5EF4-FFF2-40B4-BE49-F238E27FC236}">
                    <a16:creationId xmlns:a16="http://schemas.microsoft.com/office/drawing/2014/main" id="{84379993-58F0-A882-69B1-4DF72B73CEB5}"/>
                  </a:ext>
                </a:extLst>
              </p:cNvPr>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653;p37">
                <a:extLst>
                  <a:ext uri="{FF2B5EF4-FFF2-40B4-BE49-F238E27FC236}">
                    <a16:creationId xmlns:a16="http://schemas.microsoft.com/office/drawing/2014/main" id="{ADFCA4D7-809A-74BA-D57D-95D2A88930E3}"/>
                  </a:ext>
                </a:extLst>
              </p:cNvPr>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654;p37">
                <a:extLst>
                  <a:ext uri="{FF2B5EF4-FFF2-40B4-BE49-F238E27FC236}">
                    <a16:creationId xmlns:a16="http://schemas.microsoft.com/office/drawing/2014/main" id="{ED77A05A-853E-CC9C-042A-D7A7AC9C0AA9}"/>
                  </a:ext>
                </a:extLst>
              </p:cNvPr>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655;p37">
                <a:extLst>
                  <a:ext uri="{FF2B5EF4-FFF2-40B4-BE49-F238E27FC236}">
                    <a16:creationId xmlns:a16="http://schemas.microsoft.com/office/drawing/2014/main" id="{367398FD-86AC-BD3D-F3A2-857816FD30F7}"/>
                  </a:ext>
                </a:extLst>
              </p:cNvPr>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656;p37">
                <a:extLst>
                  <a:ext uri="{FF2B5EF4-FFF2-40B4-BE49-F238E27FC236}">
                    <a16:creationId xmlns:a16="http://schemas.microsoft.com/office/drawing/2014/main" id="{D52F1851-D6D5-E26F-5940-047C1F5C525F}"/>
                  </a:ext>
                </a:extLst>
              </p:cNvPr>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657;p37">
                <a:extLst>
                  <a:ext uri="{FF2B5EF4-FFF2-40B4-BE49-F238E27FC236}">
                    <a16:creationId xmlns:a16="http://schemas.microsoft.com/office/drawing/2014/main" id="{D9478E89-EBCF-14E1-A0D0-A5D73A54FD1E}"/>
                  </a:ext>
                </a:extLst>
              </p:cNvPr>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658;p37">
                <a:extLst>
                  <a:ext uri="{FF2B5EF4-FFF2-40B4-BE49-F238E27FC236}">
                    <a16:creationId xmlns:a16="http://schemas.microsoft.com/office/drawing/2014/main" id="{A4940B98-B38D-05C1-3AC7-D84006EF7CC1}"/>
                  </a:ext>
                </a:extLst>
              </p:cNvPr>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659;p37">
                <a:extLst>
                  <a:ext uri="{FF2B5EF4-FFF2-40B4-BE49-F238E27FC236}">
                    <a16:creationId xmlns:a16="http://schemas.microsoft.com/office/drawing/2014/main" id="{1934D687-E4B3-7AA5-91D6-AB39CB40397D}"/>
                  </a:ext>
                </a:extLst>
              </p:cNvPr>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660;p37">
                <a:extLst>
                  <a:ext uri="{FF2B5EF4-FFF2-40B4-BE49-F238E27FC236}">
                    <a16:creationId xmlns:a16="http://schemas.microsoft.com/office/drawing/2014/main" id="{08A8A066-E7AB-D188-7779-7EF0F617492C}"/>
                  </a:ext>
                </a:extLst>
              </p:cNvPr>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661;p37">
                <a:extLst>
                  <a:ext uri="{FF2B5EF4-FFF2-40B4-BE49-F238E27FC236}">
                    <a16:creationId xmlns:a16="http://schemas.microsoft.com/office/drawing/2014/main" id="{40917BAF-9184-F6E3-43C8-6E39FC6EAC0A}"/>
                  </a:ext>
                </a:extLst>
              </p:cNvPr>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662;p37">
                <a:extLst>
                  <a:ext uri="{FF2B5EF4-FFF2-40B4-BE49-F238E27FC236}">
                    <a16:creationId xmlns:a16="http://schemas.microsoft.com/office/drawing/2014/main" id="{EB6AD5D0-7B68-56E3-64F2-ED3C05E6FA92}"/>
                  </a:ext>
                </a:extLst>
              </p:cNvPr>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663;p37">
                <a:extLst>
                  <a:ext uri="{FF2B5EF4-FFF2-40B4-BE49-F238E27FC236}">
                    <a16:creationId xmlns:a16="http://schemas.microsoft.com/office/drawing/2014/main" id="{D2CD5543-D4FD-FDC7-5C9B-BAA069A23FAA}"/>
                  </a:ext>
                </a:extLst>
              </p:cNvPr>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664;p37">
                <a:extLst>
                  <a:ext uri="{FF2B5EF4-FFF2-40B4-BE49-F238E27FC236}">
                    <a16:creationId xmlns:a16="http://schemas.microsoft.com/office/drawing/2014/main" id="{12E11FE8-C285-08CE-3EC2-5423DD548752}"/>
                  </a:ext>
                </a:extLst>
              </p:cNvPr>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665;p37">
                <a:extLst>
                  <a:ext uri="{FF2B5EF4-FFF2-40B4-BE49-F238E27FC236}">
                    <a16:creationId xmlns:a16="http://schemas.microsoft.com/office/drawing/2014/main" id="{79CF9FB8-7E09-357F-8CB6-A0C0460EA657}"/>
                  </a:ext>
                </a:extLst>
              </p:cNvPr>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666;p37">
                <a:extLst>
                  <a:ext uri="{FF2B5EF4-FFF2-40B4-BE49-F238E27FC236}">
                    <a16:creationId xmlns:a16="http://schemas.microsoft.com/office/drawing/2014/main" id="{CB3A9DBC-A6AF-7E03-11FC-EBAA8DC03AFD}"/>
                  </a:ext>
                </a:extLst>
              </p:cNvPr>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667;p37">
                <a:extLst>
                  <a:ext uri="{FF2B5EF4-FFF2-40B4-BE49-F238E27FC236}">
                    <a16:creationId xmlns:a16="http://schemas.microsoft.com/office/drawing/2014/main" id="{BC9D69EA-F1FA-27D0-E805-D22D3884DDBE}"/>
                  </a:ext>
                </a:extLst>
              </p:cNvPr>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668;p37">
                <a:extLst>
                  <a:ext uri="{FF2B5EF4-FFF2-40B4-BE49-F238E27FC236}">
                    <a16:creationId xmlns:a16="http://schemas.microsoft.com/office/drawing/2014/main" id="{D612D1FE-273C-F5B0-B385-4BF8DFBB16EF}"/>
                  </a:ext>
                </a:extLst>
              </p:cNvPr>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669;p37">
                <a:extLst>
                  <a:ext uri="{FF2B5EF4-FFF2-40B4-BE49-F238E27FC236}">
                    <a16:creationId xmlns:a16="http://schemas.microsoft.com/office/drawing/2014/main" id="{17E6678D-DA5C-4ECD-8EDF-C4618EFE96C1}"/>
                  </a:ext>
                </a:extLst>
              </p:cNvPr>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670;p37">
                <a:extLst>
                  <a:ext uri="{FF2B5EF4-FFF2-40B4-BE49-F238E27FC236}">
                    <a16:creationId xmlns:a16="http://schemas.microsoft.com/office/drawing/2014/main" id="{39EAF62A-F927-62BD-A313-D3FC3F56B460}"/>
                  </a:ext>
                </a:extLst>
              </p:cNvPr>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671;p37">
                <a:extLst>
                  <a:ext uri="{FF2B5EF4-FFF2-40B4-BE49-F238E27FC236}">
                    <a16:creationId xmlns:a16="http://schemas.microsoft.com/office/drawing/2014/main" id="{7CF8493D-6304-CED6-9A47-71E3805F8C6F}"/>
                  </a:ext>
                </a:extLst>
              </p:cNvPr>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672;p37">
                <a:extLst>
                  <a:ext uri="{FF2B5EF4-FFF2-40B4-BE49-F238E27FC236}">
                    <a16:creationId xmlns:a16="http://schemas.microsoft.com/office/drawing/2014/main" id="{0E1BA3FD-D929-8C60-4E49-C0B3E60E52B4}"/>
                  </a:ext>
                </a:extLst>
              </p:cNvPr>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673;p37">
                <a:extLst>
                  <a:ext uri="{FF2B5EF4-FFF2-40B4-BE49-F238E27FC236}">
                    <a16:creationId xmlns:a16="http://schemas.microsoft.com/office/drawing/2014/main" id="{910583AF-C9F4-B8F0-5516-7ED0DA4274AB}"/>
                  </a:ext>
                </a:extLst>
              </p:cNvPr>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674;p37">
                <a:extLst>
                  <a:ext uri="{FF2B5EF4-FFF2-40B4-BE49-F238E27FC236}">
                    <a16:creationId xmlns:a16="http://schemas.microsoft.com/office/drawing/2014/main" id="{C20E2397-A972-9261-9BBA-0DB076A4A203}"/>
                  </a:ext>
                </a:extLst>
              </p:cNvPr>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675;p37">
                <a:extLst>
                  <a:ext uri="{FF2B5EF4-FFF2-40B4-BE49-F238E27FC236}">
                    <a16:creationId xmlns:a16="http://schemas.microsoft.com/office/drawing/2014/main" id="{4A44AACE-E74E-8850-1170-304B0FAEF48F}"/>
                  </a:ext>
                </a:extLst>
              </p:cNvPr>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676;p37">
                <a:extLst>
                  <a:ext uri="{FF2B5EF4-FFF2-40B4-BE49-F238E27FC236}">
                    <a16:creationId xmlns:a16="http://schemas.microsoft.com/office/drawing/2014/main" id="{6C1FCD4C-D031-6630-2FF5-B968A0BAFC1D}"/>
                  </a:ext>
                </a:extLst>
              </p:cNvPr>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677;p37">
                <a:extLst>
                  <a:ext uri="{FF2B5EF4-FFF2-40B4-BE49-F238E27FC236}">
                    <a16:creationId xmlns:a16="http://schemas.microsoft.com/office/drawing/2014/main" id="{275757DA-684A-559D-DA72-0D753E2D6A95}"/>
                  </a:ext>
                </a:extLst>
              </p:cNvPr>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678;p37">
                <a:extLst>
                  <a:ext uri="{FF2B5EF4-FFF2-40B4-BE49-F238E27FC236}">
                    <a16:creationId xmlns:a16="http://schemas.microsoft.com/office/drawing/2014/main" id="{E82A1231-85B0-0610-67AD-C3032469E27C}"/>
                  </a:ext>
                </a:extLst>
              </p:cNvPr>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679;p37">
                <a:extLst>
                  <a:ext uri="{FF2B5EF4-FFF2-40B4-BE49-F238E27FC236}">
                    <a16:creationId xmlns:a16="http://schemas.microsoft.com/office/drawing/2014/main" id="{1D94A428-2015-E984-F0A5-0EFA9CF470A0}"/>
                  </a:ext>
                </a:extLst>
              </p:cNvPr>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680;p37">
                <a:extLst>
                  <a:ext uri="{FF2B5EF4-FFF2-40B4-BE49-F238E27FC236}">
                    <a16:creationId xmlns:a16="http://schemas.microsoft.com/office/drawing/2014/main" id="{98AC0C20-C0AB-2D21-8433-C64D95DE2B71}"/>
                  </a:ext>
                </a:extLst>
              </p:cNvPr>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681;p37">
                <a:extLst>
                  <a:ext uri="{FF2B5EF4-FFF2-40B4-BE49-F238E27FC236}">
                    <a16:creationId xmlns:a16="http://schemas.microsoft.com/office/drawing/2014/main" id="{6D2D180E-4EA3-5C29-F9BF-220BCC786746}"/>
                  </a:ext>
                </a:extLst>
              </p:cNvPr>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682;p37">
                <a:extLst>
                  <a:ext uri="{FF2B5EF4-FFF2-40B4-BE49-F238E27FC236}">
                    <a16:creationId xmlns:a16="http://schemas.microsoft.com/office/drawing/2014/main" id="{521102E5-5C9D-DB2F-4058-3C92FF756B48}"/>
                  </a:ext>
                </a:extLst>
              </p:cNvPr>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683;p37">
                <a:extLst>
                  <a:ext uri="{FF2B5EF4-FFF2-40B4-BE49-F238E27FC236}">
                    <a16:creationId xmlns:a16="http://schemas.microsoft.com/office/drawing/2014/main" id="{03537D8A-4E5A-E002-988C-1A73BB8101CB}"/>
                  </a:ext>
                </a:extLst>
              </p:cNvPr>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684;p37">
                <a:extLst>
                  <a:ext uri="{FF2B5EF4-FFF2-40B4-BE49-F238E27FC236}">
                    <a16:creationId xmlns:a16="http://schemas.microsoft.com/office/drawing/2014/main" id="{333FF47E-C078-F3C6-9AFE-3095A614F669}"/>
                  </a:ext>
                </a:extLst>
              </p:cNvPr>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685;p37">
                <a:extLst>
                  <a:ext uri="{FF2B5EF4-FFF2-40B4-BE49-F238E27FC236}">
                    <a16:creationId xmlns:a16="http://schemas.microsoft.com/office/drawing/2014/main" id="{49FFA789-125C-B578-ACA0-F47D749B7382}"/>
                  </a:ext>
                </a:extLst>
              </p:cNvPr>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686;p37">
                <a:extLst>
                  <a:ext uri="{FF2B5EF4-FFF2-40B4-BE49-F238E27FC236}">
                    <a16:creationId xmlns:a16="http://schemas.microsoft.com/office/drawing/2014/main" id="{DA9684B2-89D2-9A89-DEE8-EE5D81BF7A57}"/>
                  </a:ext>
                </a:extLst>
              </p:cNvPr>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687;p37">
                <a:extLst>
                  <a:ext uri="{FF2B5EF4-FFF2-40B4-BE49-F238E27FC236}">
                    <a16:creationId xmlns:a16="http://schemas.microsoft.com/office/drawing/2014/main" id="{A1EA7661-930F-F640-829D-1AAF9B6B6DEA}"/>
                  </a:ext>
                </a:extLst>
              </p:cNvPr>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688;p37">
                <a:extLst>
                  <a:ext uri="{FF2B5EF4-FFF2-40B4-BE49-F238E27FC236}">
                    <a16:creationId xmlns:a16="http://schemas.microsoft.com/office/drawing/2014/main" id="{2B538A57-D514-5519-FEB0-DDA702351CCC}"/>
                  </a:ext>
                </a:extLst>
              </p:cNvPr>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689;p37">
                <a:extLst>
                  <a:ext uri="{FF2B5EF4-FFF2-40B4-BE49-F238E27FC236}">
                    <a16:creationId xmlns:a16="http://schemas.microsoft.com/office/drawing/2014/main" id="{E95816D3-D3BB-7DE5-F907-2283ADD3CB66}"/>
                  </a:ext>
                </a:extLst>
              </p:cNvPr>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690;p37">
                <a:extLst>
                  <a:ext uri="{FF2B5EF4-FFF2-40B4-BE49-F238E27FC236}">
                    <a16:creationId xmlns:a16="http://schemas.microsoft.com/office/drawing/2014/main" id="{0A0D6109-D6D6-BDDC-CF3B-E161FF9EEB4E}"/>
                  </a:ext>
                </a:extLst>
              </p:cNvPr>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691;p37">
                <a:extLst>
                  <a:ext uri="{FF2B5EF4-FFF2-40B4-BE49-F238E27FC236}">
                    <a16:creationId xmlns:a16="http://schemas.microsoft.com/office/drawing/2014/main" id="{DB6560CC-2DC5-54F2-1440-C842230EF2A5}"/>
                  </a:ext>
                </a:extLst>
              </p:cNvPr>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692;p37">
                <a:extLst>
                  <a:ext uri="{FF2B5EF4-FFF2-40B4-BE49-F238E27FC236}">
                    <a16:creationId xmlns:a16="http://schemas.microsoft.com/office/drawing/2014/main" id="{BC3D5619-72AE-AC45-B203-1B019CA98077}"/>
                  </a:ext>
                </a:extLst>
              </p:cNvPr>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693;p37">
                <a:extLst>
                  <a:ext uri="{FF2B5EF4-FFF2-40B4-BE49-F238E27FC236}">
                    <a16:creationId xmlns:a16="http://schemas.microsoft.com/office/drawing/2014/main" id="{3E9987BF-1A88-913E-73A3-EDA55FC6128D}"/>
                  </a:ext>
                </a:extLst>
              </p:cNvPr>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694;p37">
                <a:extLst>
                  <a:ext uri="{FF2B5EF4-FFF2-40B4-BE49-F238E27FC236}">
                    <a16:creationId xmlns:a16="http://schemas.microsoft.com/office/drawing/2014/main" id="{494708EA-E1C7-3D31-9456-5E78555833FD}"/>
                  </a:ext>
                </a:extLst>
              </p:cNvPr>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695;p37">
                <a:extLst>
                  <a:ext uri="{FF2B5EF4-FFF2-40B4-BE49-F238E27FC236}">
                    <a16:creationId xmlns:a16="http://schemas.microsoft.com/office/drawing/2014/main" id="{3D0C6B53-86A1-F8BE-B668-330CD2D98A1B}"/>
                  </a:ext>
                </a:extLst>
              </p:cNvPr>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696;p37">
                <a:extLst>
                  <a:ext uri="{FF2B5EF4-FFF2-40B4-BE49-F238E27FC236}">
                    <a16:creationId xmlns:a16="http://schemas.microsoft.com/office/drawing/2014/main" id="{118F2A5C-7C8A-98EC-217F-3036AED0FD56}"/>
                  </a:ext>
                </a:extLst>
              </p:cNvPr>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697;p37">
                <a:extLst>
                  <a:ext uri="{FF2B5EF4-FFF2-40B4-BE49-F238E27FC236}">
                    <a16:creationId xmlns:a16="http://schemas.microsoft.com/office/drawing/2014/main" id="{729EBB26-64E0-CF45-93EF-97E0C3A9CFA1}"/>
                  </a:ext>
                </a:extLst>
              </p:cNvPr>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698;p37">
                <a:extLst>
                  <a:ext uri="{FF2B5EF4-FFF2-40B4-BE49-F238E27FC236}">
                    <a16:creationId xmlns:a16="http://schemas.microsoft.com/office/drawing/2014/main" id="{6D471F25-D845-7DDA-F2F3-D99D5C7E6D34}"/>
                  </a:ext>
                </a:extLst>
              </p:cNvPr>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699;p37">
                <a:extLst>
                  <a:ext uri="{FF2B5EF4-FFF2-40B4-BE49-F238E27FC236}">
                    <a16:creationId xmlns:a16="http://schemas.microsoft.com/office/drawing/2014/main" id="{73D81807-1ECE-A1EF-E973-12ADFDDBBD9A}"/>
                  </a:ext>
                </a:extLst>
              </p:cNvPr>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700;p37">
                <a:extLst>
                  <a:ext uri="{FF2B5EF4-FFF2-40B4-BE49-F238E27FC236}">
                    <a16:creationId xmlns:a16="http://schemas.microsoft.com/office/drawing/2014/main" id="{61AB223B-1BC9-D21D-57A4-557445730C10}"/>
                  </a:ext>
                </a:extLst>
              </p:cNvPr>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701;p37">
                <a:extLst>
                  <a:ext uri="{FF2B5EF4-FFF2-40B4-BE49-F238E27FC236}">
                    <a16:creationId xmlns:a16="http://schemas.microsoft.com/office/drawing/2014/main" id="{1657E3EE-8347-407A-D11A-3D31A452C2EB}"/>
                  </a:ext>
                </a:extLst>
              </p:cNvPr>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702;p37">
                <a:extLst>
                  <a:ext uri="{FF2B5EF4-FFF2-40B4-BE49-F238E27FC236}">
                    <a16:creationId xmlns:a16="http://schemas.microsoft.com/office/drawing/2014/main" id="{C2396CD3-65DC-99E3-F962-FC73A97F2138}"/>
                  </a:ext>
                </a:extLst>
              </p:cNvPr>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703;p37">
                <a:extLst>
                  <a:ext uri="{FF2B5EF4-FFF2-40B4-BE49-F238E27FC236}">
                    <a16:creationId xmlns:a16="http://schemas.microsoft.com/office/drawing/2014/main" id="{8BB842E5-4A67-1A1B-820D-369AB875E6C1}"/>
                  </a:ext>
                </a:extLst>
              </p:cNvPr>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704;p37">
                <a:extLst>
                  <a:ext uri="{FF2B5EF4-FFF2-40B4-BE49-F238E27FC236}">
                    <a16:creationId xmlns:a16="http://schemas.microsoft.com/office/drawing/2014/main" id="{1CD8BC0C-3C12-5471-46AF-104E785941E8}"/>
                  </a:ext>
                </a:extLst>
              </p:cNvPr>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705;p37">
                <a:extLst>
                  <a:ext uri="{FF2B5EF4-FFF2-40B4-BE49-F238E27FC236}">
                    <a16:creationId xmlns:a16="http://schemas.microsoft.com/office/drawing/2014/main" id="{F245E496-7D3B-B69D-B2A0-CAC133D0A453}"/>
                  </a:ext>
                </a:extLst>
              </p:cNvPr>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706;p37">
                <a:extLst>
                  <a:ext uri="{FF2B5EF4-FFF2-40B4-BE49-F238E27FC236}">
                    <a16:creationId xmlns:a16="http://schemas.microsoft.com/office/drawing/2014/main" id="{768566D7-C138-1C84-63F4-F4B7FB61E383}"/>
                  </a:ext>
                </a:extLst>
              </p:cNvPr>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707;p37">
                <a:extLst>
                  <a:ext uri="{FF2B5EF4-FFF2-40B4-BE49-F238E27FC236}">
                    <a16:creationId xmlns:a16="http://schemas.microsoft.com/office/drawing/2014/main" id="{0506FBD4-4EAD-ACDB-03FB-3CE6FBB03B5F}"/>
                  </a:ext>
                </a:extLst>
              </p:cNvPr>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708;p37">
                <a:extLst>
                  <a:ext uri="{FF2B5EF4-FFF2-40B4-BE49-F238E27FC236}">
                    <a16:creationId xmlns:a16="http://schemas.microsoft.com/office/drawing/2014/main" id="{736BC995-7941-D5ED-8924-D59220AA3AB1}"/>
                  </a:ext>
                </a:extLst>
              </p:cNvPr>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709;p37">
                <a:extLst>
                  <a:ext uri="{FF2B5EF4-FFF2-40B4-BE49-F238E27FC236}">
                    <a16:creationId xmlns:a16="http://schemas.microsoft.com/office/drawing/2014/main" id="{4B691776-582B-4C95-2A81-1C2202689F65}"/>
                  </a:ext>
                </a:extLst>
              </p:cNvPr>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710;p37">
                <a:extLst>
                  <a:ext uri="{FF2B5EF4-FFF2-40B4-BE49-F238E27FC236}">
                    <a16:creationId xmlns:a16="http://schemas.microsoft.com/office/drawing/2014/main" id="{BB3795DF-130E-D19C-A544-0F13FC095360}"/>
                  </a:ext>
                </a:extLst>
              </p:cNvPr>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711;p37">
                <a:extLst>
                  <a:ext uri="{FF2B5EF4-FFF2-40B4-BE49-F238E27FC236}">
                    <a16:creationId xmlns:a16="http://schemas.microsoft.com/office/drawing/2014/main" id="{8336AFD8-B051-79A6-2EE2-2ECA997DBFF9}"/>
                  </a:ext>
                </a:extLst>
              </p:cNvPr>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712;p37">
                <a:extLst>
                  <a:ext uri="{FF2B5EF4-FFF2-40B4-BE49-F238E27FC236}">
                    <a16:creationId xmlns:a16="http://schemas.microsoft.com/office/drawing/2014/main" id="{AFBC2F01-901D-6453-EA6A-CE67D1ED0A05}"/>
                  </a:ext>
                </a:extLst>
              </p:cNvPr>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713;p37">
                <a:extLst>
                  <a:ext uri="{FF2B5EF4-FFF2-40B4-BE49-F238E27FC236}">
                    <a16:creationId xmlns:a16="http://schemas.microsoft.com/office/drawing/2014/main" id="{8C47F631-2B1B-E622-EDD5-8699087174FA}"/>
                  </a:ext>
                </a:extLst>
              </p:cNvPr>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714;p37">
                <a:extLst>
                  <a:ext uri="{FF2B5EF4-FFF2-40B4-BE49-F238E27FC236}">
                    <a16:creationId xmlns:a16="http://schemas.microsoft.com/office/drawing/2014/main" id="{74B8530A-CB00-92F8-F44D-F5F7FDC07479}"/>
                  </a:ext>
                </a:extLst>
              </p:cNvPr>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715;p37">
                <a:extLst>
                  <a:ext uri="{FF2B5EF4-FFF2-40B4-BE49-F238E27FC236}">
                    <a16:creationId xmlns:a16="http://schemas.microsoft.com/office/drawing/2014/main" id="{308946EE-038D-F9A6-54DB-A7565AC2386F}"/>
                  </a:ext>
                </a:extLst>
              </p:cNvPr>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716;p37">
                <a:extLst>
                  <a:ext uri="{FF2B5EF4-FFF2-40B4-BE49-F238E27FC236}">
                    <a16:creationId xmlns:a16="http://schemas.microsoft.com/office/drawing/2014/main" id="{D0C265CA-A53B-3FB4-AEA7-C5AEC0A665AC}"/>
                  </a:ext>
                </a:extLst>
              </p:cNvPr>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717;p37">
                <a:extLst>
                  <a:ext uri="{FF2B5EF4-FFF2-40B4-BE49-F238E27FC236}">
                    <a16:creationId xmlns:a16="http://schemas.microsoft.com/office/drawing/2014/main" id="{055AF810-4DD2-BB5A-97AF-D157131DC1CB}"/>
                  </a:ext>
                </a:extLst>
              </p:cNvPr>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718;p37">
                <a:extLst>
                  <a:ext uri="{FF2B5EF4-FFF2-40B4-BE49-F238E27FC236}">
                    <a16:creationId xmlns:a16="http://schemas.microsoft.com/office/drawing/2014/main" id="{C487B790-F380-CCE3-D202-7CF3502FF1E5}"/>
                  </a:ext>
                </a:extLst>
              </p:cNvPr>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719;p37">
                <a:extLst>
                  <a:ext uri="{FF2B5EF4-FFF2-40B4-BE49-F238E27FC236}">
                    <a16:creationId xmlns:a16="http://schemas.microsoft.com/office/drawing/2014/main" id="{50FC14CA-1380-1628-AED0-759DC756388B}"/>
                  </a:ext>
                </a:extLst>
              </p:cNvPr>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720;p37">
                <a:extLst>
                  <a:ext uri="{FF2B5EF4-FFF2-40B4-BE49-F238E27FC236}">
                    <a16:creationId xmlns:a16="http://schemas.microsoft.com/office/drawing/2014/main" id="{E67BBE7F-0C56-1BCF-30EB-E6821462FDAA}"/>
                  </a:ext>
                </a:extLst>
              </p:cNvPr>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721;p37">
                <a:extLst>
                  <a:ext uri="{FF2B5EF4-FFF2-40B4-BE49-F238E27FC236}">
                    <a16:creationId xmlns:a16="http://schemas.microsoft.com/office/drawing/2014/main" id="{7F1B84AB-8F26-9834-FF98-6FBBF7B21C8F}"/>
                  </a:ext>
                </a:extLst>
              </p:cNvPr>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722;p37">
                <a:extLst>
                  <a:ext uri="{FF2B5EF4-FFF2-40B4-BE49-F238E27FC236}">
                    <a16:creationId xmlns:a16="http://schemas.microsoft.com/office/drawing/2014/main" id="{DE16A739-60EA-6C84-C877-D50A5564CED2}"/>
                  </a:ext>
                </a:extLst>
              </p:cNvPr>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723;p37">
                <a:extLst>
                  <a:ext uri="{FF2B5EF4-FFF2-40B4-BE49-F238E27FC236}">
                    <a16:creationId xmlns:a16="http://schemas.microsoft.com/office/drawing/2014/main" id="{371B47B4-73EB-E69F-BA51-04A0D7F003AE}"/>
                  </a:ext>
                </a:extLst>
              </p:cNvPr>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724;p37">
                <a:extLst>
                  <a:ext uri="{FF2B5EF4-FFF2-40B4-BE49-F238E27FC236}">
                    <a16:creationId xmlns:a16="http://schemas.microsoft.com/office/drawing/2014/main" id="{1CD3A742-43E0-6287-CE2F-8DCDBF6D8467}"/>
                  </a:ext>
                </a:extLst>
              </p:cNvPr>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725;p37">
                <a:extLst>
                  <a:ext uri="{FF2B5EF4-FFF2-40B4-BE49-F238E27FC236}">
                    <a16:creationId xmlns:a16="http://schemas.microsoft.com/office/drawing/2014/main" id="{113BC294-09A0-65A7-DCD9-D4E5A9B4CC9D}"/>
                  </a:ext>
                </a:extLst>
              </p:cNvPr>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726;p37">
                <a:extLst>
                  <a:ext uri="{FF2B5EF4-FFF2-40B4-BE49-F238E27FC236}">
                    <a16:creationId xmlns:a16="http://schemas.microsoft.com/office/drawing/2014/main" id="{D0FF87D2-3142-800F-0809-C8A198884636}"/>
                  </a:ext>
                </a:extLst>
              </p:cNvPr>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727;p37">
                <a:extLst>
                  <a:ext uri="{FF2B5EF4-FFF2-40B4-BE49-F238E27FC236}">
                    <a16:creationId xmlns:a16="http://schemas.microsoft.com/office/drawing/2014/main" id="{EF51EE48-C55D-1B37-A4C3-90135D0AAE7C}"/>
                  </a:ext>
                </a:extLst>
              </p:cNvPr>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728;p37">
                <a:extLst>
                  <a:ext uri="{FF2B5EF4-FFF2-40B4-BE49-F238E27FC236}">
                    <a16:creationId xmlns:a16="http://schemas.microsoft.com/office/drawing/2014/main" id="{55F288B1-CBEA-A6B5-A596-8194B6EA48CF}"/>
                  </a:ext>
                </a:extLst>
              </p:cNvPr>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729;p37">
                <a:extLst>
                  <a:ext uri="{FF2B5EF4-FFF2-40B4-BE49-F238E27FC236}">
                    <a16:creationId xmlns:a16="http://schemas.microsoft.com/office/drawing/2014/main" id="{F3EF265A-20BD-C846-3C50-549BE132A7F1}"/>
                  </a:ext>
                </a:extLst>
              </p:cNvPr>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730;p37">
                <a:extLst>
                  <a:ext uri="{FF2B5EF4-FFF2-40B4-BE49-F238E27FC236}">
                    <a16:creationId xmlns:a16="http://schemas.microsoft.com/office/drawing/2014/main" id="{5B591D64-6062-F6C9-2A26-269F9AC25279}"/>
                  </a:ext>
                </a:extLst>
              </p:cNvPr>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731;p37">
                <a:extLst>
                  <a:ext uri="{FF2B5EF4-FFF2-40B4-BE49-F238E27FC236}">
                    <a16:creationId xmlns:a16="http://schemas.microsoft.com/office/drawing/2014/main" id="{8E7F59C7-2521-D9F8-DFCA-C009181FCC59}"/>
                  </a:ext>
                </a:extLst>
              </p:cNvPr>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732;p37">
                <a:extLst>
                  <a:ext uri="{FF2B5EF4-FFF2-40B4-BE49-F238E27FC236}">
                    <a16:creationId xmlns:a16="http://schemas.microsoft.com/office/drawing/2014/main" id="{119CB1B4-ED9C-3F98-0699-D5D9741C5C13}"/>
                  </a:ext>
                </a:extLst>
              </p:cNvPr>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733;p37">
                <a:extLst>
                  <a:ext uri="{FF2B5EF4-FFF2-40B4-BE49-F238E27FC236}">
                    <a16:creationId xmlns:a16="http://schemas.microsoft.com/office/drawing/2014/main" id="{805BBD8C-A66E-8E52-72ED-135EE64FB426}"/>
                  </a:ext>
                </a:extLst>
              </p:cNvPr>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734;p37">
                <a:extLst>
                  <a:ext uri="{FF2B5EF4-FFF2-40B4-BE49-F238E27FC236}">
                    <a16:creationId xmlns:a16="http://schemas.microsoft.com/office/drawing/2014/main" id="{BCDEDED3-7DED-6B7B-FB1D-2B352C899ED6}"/>
                  </a:ext>
                </a:extLst>
              </p:cNvPr>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735;p37">
                <a:extLst>
                  <a:ext uri="{FF2B5EF4-FFF2-40B4-BE49-F238E27FC236}">
                    <a16:creationId xmlns:a16="http://schemas.microsoft.com/office/drawing/2014/main" id="{9BCE9ABE-3328-0031-DC61-2017C80DAF66}"/>
                  </a:ext>
                </a:extLst>
              </p:cNvPr>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736;p37">
                <a:extLst>
                  <a:ext uri="{FF2B5EF4-FFF2-40B4-BE49-F238E27FC236}">
                    <a16:creationId xmlns:a16="http://schemas.microsoft.com/office/drawing/2014/main" id="{0B20689A-AB00-6557-A61F-67259D44F965}"/>
                  </a:ext>
                </a:extLst>
              </p:cNvPr>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737;p37">
                <a:extLst>
                  <a:ext uri="{FF2B5EF4-FFF2-40B4-BE49-F238E27FC236}">
                    <a16:creationId xmlns:a16="http://schemas.microsoft.com/office/drawing/2014/main" id="{A6D44A8F-20AF-042A-1144-AFEA5053ED55}"/>
                  </a:ext>
                </a:extLst>
              </p:cNvPr>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738;p37">
                <a:extLst>
                  <a:ext uri="{FF2B5EF4-FFF2-40B4-BE49-F238E27FC236}">
                    <a16:creationId xmlns:a16="http://schemas.microsoft.com/office/drawing/2014/main" id="{E2815BDF-87DB-7E64-9535-1720A5585FFF}"/>
                  </a:ext>
                </a:extLst>
              </p:cNvPr>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739;p37">
                <a:extLst>
                  <a:ext uri="{FF2B5EF4-FFF2-40B4-BE49-F238E27FC236}">
                    <a16:creationId xmlns:a16="http://schemas.microsoft.com/office/drawing/2014/main" id="{4C7A8264-C69B-F032-31F2-8AE39AD701DF}"/>
                  </a:ext>
                </a:extLst>
              </p:cNvPr>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740;p37">
                <a:extLst>
                  <a:ext uri="{FF2B5EF4-FFF2-40B4-BE49-F238E27FC236}">
                    <a16:creationId xmlns:a16="http://schemas.microsoft.com/office/drawing/2014/main" id="{860BCB75-DC5C-E232-85A1-764CC97FB3B9}"/>
                  </a:ext>
                </a:extLst>
              </p:cNvPr>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741;p37">
                <a:extLst>
                  <a:ext uri="{FF2B5EF4-FFF2-40B4-BE49-F238E27FC236}">
                    <a16:creationId xmlns:a16="http://schemas.microsoft.com/office/drawing/2014/main" id="{5E0B5EA4-8380-A73E-D87D-D72C2CEB8478}"/>
                  </a:ext>
                </a:extLst>
              </p:cNvPr>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742;p37">
                <a:extLst>
                  <a:ext uri="{FF2B5EF4-FFF2-40B4-BE49-F238E27FC236}">
                    <a16:creationId xmlns:a16="http://schemas.microsoft.com/office/drawing/2014/main" id="{03CA7249-8998-DD37-6C89-BAE2E2E9BCD1}"/>
                  </a:ext>
                </a:extLst>
              </p:cNvPr>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743;p37">
                <a:extLst>
                  <a:ext uri="{FF2B5EF4-FFF2-40B4-BE49-F238E27FC236}">
                    <a16:creationId xmlns:a16="http://schemas.microsoft.com/office/drawing/2014/main" id="{A8F1E3A2-347F-9314-BF1E-A4367CABDC3B}"/>
                  </a:ext>
                </a:extLst>
              </p:cNvPr>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744;p37">
                <a:extLst>
                  <a:ext uri="{FF2B5EF4-FFF2-40B4-BE49-F238E27FC236}">
                    <a16:creationId xmlns:a16="http://schemas.microsoft.com/office/drawing/2014/main" id="{AF91DAF3-23CC-5EA1-7B59-E34D0D6F864A}"/>
                  </a:ext>
                </a:extLst>
              </p:cNvPr>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745;p37">
                <a:extLst>
                  <a:ext uri="{FF2B5EF4-FFF2-40B4-BE49-F238E27FC236}">
                    <a16:creationId xmlns:a16="http://schemas.microsoft.com/office/drawing/2014/main" id="{44CAD3F7-ED91-F77A-C7CB-B94096481A0C}"/>
                  </a:ext>
                </a:extLst>
              </p:cNvPr>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746;p37">
                <a:extLst>
                  <a:ext uri="{FF2B5EF4-FFF2-40B4-BE49-F238E27FC236}">
                    <a16:creationId xmlns:a16="http://schemas.microsoft.com/office/drawing/2014/main" id="{D2C5F844-AD6B-7922-F9C4-07BEB3C4F9ED}"/>
                  </a:ext>
                </a:extLst>
              </p:cNvPr>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747;p37">
                <a:extLst>
                  <a:ext uri="{FF2B5EF4-FFF2-40B4-BE49-F238E27FC236}">
                    <a16:creationId xmlns:a16="http://schemas.microsoft.com/office/drawing/2014/main" id="{692ED350-FE3A-131B-D2DA-640866A1F587}"/>
                  </a:ext>
                </a:extLst>
              </p:cNvPr>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748;p37">
                <a:extLst>
                  <a:ext uri="{FF2B5EF4-FFF2-40B4-BE49-F238E27FC236}">
                    <a16:creationId xmlns:a16="http://schemas.microsoft.com/office/drawing/2014/main" id="{EDAC4DC8-A942-F356-5C7A-FCB99134F9FB}"/>
                  </a:ext>
                </a:extLst>
              </p:cNvPr>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749;p37">
              <a:extLst>
                <a:ext uri="{FF2B5EF4-FFF2-40B4-BE49-F238E27FC236}">
                  <a16:creationId xmlns:a16="http://schemas.microsoft.com/office/drawing/2014/main" id="{F044B5D7-4075-F3A5-BEF1-E1F6EF90BB5E}"/>
                </a:ext>
              </a:extLst>
            </p:cNvPr>
            <p:cNvGrpSpPr/>
            <p:nvPr/>
          </p:nvGrpSpPr>
          <p:grpSpPr>
            <a:xfrm>
              <a:off x="4825898" y="1492688"/>
              <a:ext cx="1147199" cy="637372"/>
              <a:chOff x="315275" y="3124950"/>
              <a:chExt cx="658175" cy="365675"/>
            </a:xfrm>
          </p:grpSpPr>
          <p:sp>
            <p:nvSpPr>
              <p:cNvPr id="44" name="Google Shape;750;p37">
                <a:extLst>
                  <a:ext uri="{FF2B5EF4-FFF2-40B4-BE49-F238E27FC236}">
                    <a16:creationId xmlns:a16="http://schemas.microsoft.com/office/drawing/2014/main" id="{869B9ED0-FE3A-014F-57F7-A27C0A5DAB4D}"/>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51;p37">
                <a:extLst>
                  <a:ext uri="{FF2B5EF4-FFF2-40B4-BE49-F238E27FC236}">
                    <a16:creationId xmlns:a16="http://schemas.microsoft.com/office/drawing/2014/main" id="{675F8B10-3011-4124-72B0-9F3A27F5320E}"/>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52;p37">
                <a:extLst>
                  <a:ext uri="{FF2B5EF4-FFF2-40B4-BE49-F238E27FC236}">
                    <a16:creationId xmlns:a16="http://schemas.microsoft.com/office/drawing/2014/main" id="{B83EDA8E-D60B-FAE9-A8D7-C00F687CE808}"/>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3;p37">
                <a:extLst>
                  <a:ext uri="{FF2B5EF4-FFF2-40B4-BE49-F238E27FC236}">
                    <a16:creationId xmlns:a16="http://schemas.microsoft.com/office/drawing/2014/main" id="{28CDFF7E-CF94-42D3-7FCD-5CCC940B38D7}"/>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54;p37">
                <a:extLst>
                  <a:ext uri="{FF2B5EF4-FFF2-40B4-BE49-F238E27FC236}">
                    <a16:creationId xmlns:a16="http://schemas.microsoft.com/office/drawing/2014/main" id="{5EDE8641-B3C9-EA3A-0358-3B856AE784AA}"/>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55;p37">
                <a:extLst>
                  <a:ext uri="{FF2B5EF4-FFF2-40B4-BE49-F238E27FC236}">
                    <a16:creationId xmlns:a16="http://schemas.microsoft.com/office/drawing/2014/main" id="{8640D64D-73D2-1784-A55B-45186221D6FD}"/>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756;p37">
              <a:extLst>
                <a:ext uri="{FF2B5EF4-FFF2-40B4-BE49-F238E27FC236}">
                  <a16:creationId xmlns:a16="http://schemas.microsoft.com/office/drawing/2014/main" id="{2F922327-5F81-448B-6FA1-5D8E065A6072}"/>
                </a:ext>
              </a:extLst>
            </p:cNvPr>
            <p:cNvGrpSpPr/>
            <p:nvPr/>
          </p:nvGrpSpPr>
          <p:grpSpPr>
            <a:xfrm>
              <a:off x="7112551" y="535097"/>
              <a:ext cx="1397100" cy="760518"/>
              <a:chOff x="238125" y="2409350"/>
              <a:chExt cx="760575" cy="414000"/>
            </a:xfrm>
          </p:grpSpPr>
          <p:sp>
            <p:nvSpPr>
              <p:cNvPr id="32" name="Google Shape;757;p37">
                <a:extLst>
                  <a:ext uri="{FF2B5EF4-FFF2-40B4-BE49-F238E27FC236}">
                    <a16:creationId xmlns:a16="http://schemas.microsoft.com/office/drawing/2014/main" id="{089BBE4A-A749-0EEB-51B9-68658569EEFA}"/>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58;p37">
                <a:extLst>
                  <a:ext uri="{FF2B5EF4-FFF2-40B4-BE49-F238E27FC236}">
                    <a16:creationId xmlns:a16="http://schemas.microsoft.com/office/drawing/2014/main" id="{B8F3EB5B-9D36-2252-E452-D64DFAF75E0B}"/>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59;p37">
                <a:extLst>
                  <a:ext uri="{FF2B5EF4-FFF2-40B4-BE49-F238E27FC236}">
                    <a16:creationId xmlns:a16="http://schemas.microsoft.com/office/drawing/2014/main" id="{8186FF2A-B6C2-DDD8-922E-47D285EF727E}"/>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60;p37">
                <a:extLst>
                  <a:ext uri="{FF2B5EF4-FFF2-40B4-BE49-F238E27FC236}">
                    <a16:creationId xmlns:a16="http://schemas.microsoft.com/office/drawing/2014/main" id="{FDFAA771-18B5-ABAF-6E33-6F582DE388EE}"/>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61;p37">
                <a:extLst>
                  <a:ext uri="{FF2B5EF4-FFF2-40B4-BE49-F238E27FC236}">
                    <a16:creationId xmlns:a16="http://schemas.microsoft.com/office/drawing/2014/main" id="{9EB17C4C-85B1-53C8-90A1-16F9A5F04BE9}"/>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62;p37">
                <a:extLst>
                  <a:ext uri="{FF2B5EF4-FFF2-40B4-BE49-F238E27FC236}">
                    <a16:creationId xmlns:a16="http://schemas.microsoft.com/office/drawing/2014/main" id="{B89BC241-F787-A0E0-FFC8-59090877169A}"/>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63;p37">
                <a:extLst>
                  <a:ext uri="{FF2B5EF4-FFF2-40B4-BE49-F238E27FC236}">
                    <a16:creationId xmlns:a16="http://schemas.microsoft.com/office/drawing/2014/main" id="{40065BF1-DF72-E372-9A70-807F90F788EB}"/>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64;p37">
                <a:extLst>
                  <a:ext uri="{FF2B5EF4-FFF2-40B4-BE49-F238E27FC236}">
                    <a16:creationId xmlns:a16="http://schemas.microsoft.com/office/drawing/2014/main" id="{C6036990-6B38-A219-1B4A-99C8F5FE8853}"/>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65;p37">
                <a:extLst>
                  <a:ext uri="{FF2B5EF4-FFF2-40B4-BE49-F238E27FC236}">
                    <a16:creationId xmlns:a16="http://schemas.microsoft.com/office/drawing/2014/main" id="{6079D9ED-0AE2-8F69-E099-FBA41DACBF61}"/>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66;p37">
                <a:extLst>
                  <a:ext uri="{FF2B5EF4-FFF2-40B4-BE49-F238E27FC236}">
                    <a16:creationId xmlns:a16="http://schemas.microsoft.com/office/drawing/2014/main" id="{8E7DD686-624E-3E78-8284-0358D2028A96}"/>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67;p37">
                <a:extLst>
                  <a:ext uri="{FF2B5EF4-FFF2-40B4-BE49-F238E27FC236}">
                    <a16:creationId xmlns:a16="http://schemas.microsoft.com/office/drawing/2014/main" id="{4517FE0F-B384-7772-8F9D-886BBEF9C890}"/>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68;p37">
                <a:extLst>
                  <a:ext uri="{FF2B5EF4-FFF2-40B4-BE49-F238E27FC236}">
                    <a16:creationId xmlns:a16="http://schemas.microsoft.com/office/drawing/2014/main" id="{51B3428B-6355-E29D-E276-89D4C1E867E5}"/>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715100" y="535000"/>
            <a:ext cx="8428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solidFill>
                  <a:schemeClr val="accent3"/>
                </a:solidFill>
              </a:rPr>
              <a:t>Reason Potential XSS Vulnerability Points</a:t>
            </a:r>
            <a:endParaRPr dirty="0">
              <a:solidFill>
                <a:schemeClr val="accent3"/>
              </a:solidFill>
            </a:endParaRPr>
          </a:p>
        </p:txBody>
      </p:sp>
      <p:sp>
        <p:nvSpPr>
          <p:cNvPr id="282" name="Google Shape;282;p25"/>
          <p:cNvSpPr txBox="1">
            <a:spLocks noGrp="1"/>
          </p:cNvSpPr>
          <p:nvPr>
            <p:ph type="body" idx="1"/>
          </p:nvPr>
        </p:nvSpPr>
        <p:spPr>
          <a:xfrm>
            <a:off x="715100" y="1242400"/>
            <a:ext cx="7713800" cy="3366000"/>
          </a:xfrm>
          <a:prstGeom prst="rect">
            <a:avLst/>
          </a:prstGeom>
        </p:spPr>
        <p:txBody>
          <a:bodyPr spcFirstLastPara="1" wrap="square" lIns="91425" tIns="91425" rIns="91425" bIns="91425" anchor="t" anchorCtr="0">
            <a:noAutofit/>
          </a:bodyPr>
          <a:lstStyle/>
          <a:p>
            <a:pPr marL="285750" indent="-285750"/>
            <a:endParaRPr lang="en-MY" dirty="0"/>
          </a:p>
          <a:p>
            <a:pPr marL="285750" indent="-285750"/>
            <a:r>
              <a:rPr lang="en-MY" dirty="0"/>
              <a:t>Input field is not sanitized -&gt; Could inject a malicious script</a:t>
            </a:r>
          </a:p>
          <a:p>
            <a:pPr marL="285750" indent="-285750"/>
            <a:endParaRPr lang="en-MY" dirty="0"/>
          </a:p>
          <a:p>
            <a:pPr marL="285750" indent="-285750"/>
            <a:r>
              <a:rPr lang="en-MY" dirty="0"/>
              <a:t>No validation </a:t>
            </a:r>
          </a:p>
          <a:p>
            <a:pPr marL="285750" indent="-285750"/>
            <a:endParaRPr lang="en-MY" dirty="0"/>
          </a:p>
          <a:p>
            <a:pPr marL="285750" indent="-285750"/>
            <a:r>
              <a:rPr lang="en-MY" dirty="0"/>
              <a:t>Attacker injects script into username value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715100" y="535000"/>
            <a:ext cx="8428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solidFill>
                  <a:schemeClr val="accent3"/>
                </a:solidFill>
              </a:rPr>
              <a:t>Task A.2 Testing Vulnerability Points</a:t>
            </a:r>
            <a:endParaRPr dirty="0">
              <a:solidFill>
                <a:schemeClr val="accent3"/>
              </a:solidFill>
            </a:endParaRPr>
          </a:p>
        </p:txBody>
      </p:sp>
      <p:cxnSp>
        <p:nvCxnSpPr>
          <p:cNvPr id="440" name="Google Shape;440;p25"/>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sp>
        <p:nvSpPr>
          <p:cNvPr id="3" name="Text Placeholder 2">
            <a:extLst>
              <a:ext uri="{FF2B5EF4-FFF2-40B4-BE49-F238E27FC236}">
                <a16:creationId xmlns:a16="http://schemas.microsoft.com/office/drawing/2014/main" id="{B860D558-1B63-B7C9-96F0-9A541BC5B932}"/>
              </a:ext>
            </a:extLst>
          </p:cNvPr>
          <p:cNvSpPr>
            <a:spLocks noGrp="1"/>
          </p:cNvSpPr>
          <p:nvPr>
            <p:ph type="body" idx="1"/>
          </p:nvPr>
        </p:nvSpPr>
        <p:spPr>
          <a:xfrm>
            <a:off x="715100" y="1242400"/>
            <a:ext cx="8092016" cy="3366000"/>
          </a:xfrm>
        </p:spPr>
        <p:txBody>
          <a:bodyPr/>
          <a:lstStyle/>
          <a:p>
            <a:r>
              <a:rPr lang="en-MY" dirty="0"/>
              <a:t>injecting each input with the code ‘</a:t>
            </a:r>
            <a:r>
              <a:rPr lang="fr-FR" dirty="0"/>
              <a:t>&lt;script&gt;</a:t>
            </a:r>
            <a:r>
              <a:rPr lang="fr-FR" dirty="0" err="1"/>
              <a:t>alert</a:t>
            </a:r>
            <a:r>
              <a:rPr lang="fr-FR" dirty="0"/>
              <a:t>("XSS Exploit")&lt;/script&gt; ’</a:t>
            </a:r>
          </a:p>
          <a:p>
            <a:pPr marL="139700" indent="0">
              <a:buNone/>
            </a:pPr>
            <a:endParaRPr lang="fr-FR" dirty="0"/>
          </a:p>
          <a:p>
            <a:pPr marL="139700" indent="0">
              <a:buNone/>
            </a:pPr>
            <a:r>
              <a:rPr lang="fr-FR" dirty="0">
                <a:solidFill>
                  <a:schemeClr val="accent1"/>
                </a:solidFill>
              </a:rPr>
              <a:t>Example</a:t>
            </a:r>
          </a:p>
          <a:p>
            <a:pPr marL="139700" indent="0">
              <a:buNone/>
            </a:pPr>
            <a:endParaRPr lang="en-MY" dirty="0"/>
          </a:p>
        </p:txBody>
      </p:sp>
      <p:pic>
        <p:nvPicPr>
          <p:cNvPr id="5" name="Picture 4">
            <a:extLst>
              <a:ext uri="{FF2B5EF4-FFF2-40B4-BE49-F238E27FC236}">
                <a16:creationId xmlns:a16="http://schemas.microsoft.com/office/drawing/2014/main" id="{F902D29E-857A-1183-B119-E8AACAC48764}"/>
              </a:ext>
            </a:extLst>
          </p:cNvPr>
          <p:cNvPicPr>
            <a:picLocks noChangeAspect="1"/>
          </p:cNvPicPr>
          <p:nvPr/>
        </p:nvPicPr>
        <p:blipFill>
          <a:blip r:embed="rId3"/>
          <a:stretch>
            <a:fillRect/>
          </a:stretch>
        </p:blipFill>
        <p:spPr>
          <a:xfrm>
            <a:off x="1636260" y="2191675"/>
            <a:ext cx="5871479" cy="2595005"/>
          </a:xfrm>
          <a:prstGeom prst="rect">
            <a:avLst/>
          </a:prstGeom>
        </p:spPr>
      </p:pic>
    </p:spTree>
    <p:extLst>
      <p:ext uri="{BB962C8B-B14F-4D97-AF65-F5344CB8AC3E}">
        <p14:creationId xmlns:p14="http://schemas.microsoft.com/office/powerpoint/2010/main" val="3647732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Point 1</a:t>
            </a:r>
            <a:endParaRPr dirty="0">
              <a:solidFill>
                <a:schemeClr val="accent3"/>
              </a:solidFill>
            </a:endParaRPr>
          </a:p>
        </p:txBody>
      </p:sp>
      <p:pic>
        <p:nvPicPr>
          <p:cNvPr id="7" name="Picture 6">
            <a:extLst>
              <a:ext uri="{FF2B5EF4-FFF2-40B4-BE49-F238E27FC236}">
                <a16:creationId xmlns:a16="http://schemas.microsoft.com/office/drawing/2014/main" id="{A5605128-11F1-38D4-A3C0-33B4CB120BB4}"/>
              </a:ext>
            </a:extLst>
          </p:cNvPr>
          <p:cNvPicPr>
            <a:picLocks noChangeAspect="1"/>
          </p:cNvPicPr>
          <p:nvPr/>
        </p:nvPicPr>
        <p:blipFill>
          <a:blip r:embed="rId3"/>
          <a:stretch>
            <a:fillRect/>
          </a:stretch>
        </p:blipFill>
        <p:spPr>
          <a:xfrm>
            <a:off x="4796128" y="1751862"/>
            <a:ext cx="3974894" cy="2856637"/>
          </a:xfrm>
          <a:prstGeom prst="rect">
            <a:avLst/>
          </a:prstGeom>
        </p:spPr>
      </p:pic>
      <p:pic>
        <p:nvPicPr>
          <p:cNvPr id="8" name="Picture 7">
            <a:extLst>
              <a:ext uri="{FF2B5EF4-FFF2-40B4-BE49-F238E27FC236}">
                <a16:creationId xmlns:a16="http://schemas.microsoft.com/office/drawing/2014/main" id="{82310764-834A-29F1-6DFA-F17C03E10A61}"/>
              </a:ext>
            </a:extLst>
          </p:cNvPr>
          <p:cNvPicPr>
            <a:picLocks noChangeAspect="1"/>
          </p:cNvPicPr>
          <p:nvPr/>
        </p:nvPicPr>
        <p:blipFill rotWithShape="1">
          <a:blip r:embed="rId4"/>
          <a:srcRect r="38115"/>
          <a:stretch/>
        </p:blipFill>
        <p:spPr>
          <a:xfrm>
            <a:off x="482219" y="1751863"/>
            <a:ext cx="3999914" cy="2856637"/>
          </a:xfrm>
          <a:prstGeom prst="rect">
            <a:avLst/>
          </a:prstGeom>
        </p:spPr>
      </p:pic>
      <p:sp>
        <p:nvSpPr>
          <p:cNvPr id="9" name="TextBox 8">
            <a:extLst>
              <a:ext uri="{FF2B5EF4-FFF2-40B4-BE49-F238E27FC236}">
                <a16:creationId xmlns:a16="http://schemas.microsoft.com/office/drawing/2014/main" id="{E5AD8667-4287-89E4-E729-F274F69C54FC}"/>
              </a:ext>
            </a:extLst>
          </p:cNvPr>
          <p:cNvSpPr txBox="1"/>
          <p:nvPr/>
        </p:nvSpPr>
        <p:spPr>
          <a:xfrm>
            <a:off x="506536" y="1335506"/>
            <a:ext cx="3763768" cy="307777"/>
          </a:xfrm>
          <a:prstGeom prst="rect">
            <a:avLst/>
          </a:prstGeom>
          <a:noFill/>
        </p:spPr>
        <p:txBody>
          <a:bodyPr wrap="square" rtlCol="0">
            <a:spAutoFit/>
          </a:bodyPr>
          <a:lstStyle/>
          <a:p>
            <a:pPr algn="ctr"/>
            <a:r>
              <a:rPr lang="en-MY" b="1" dirty="0">
                <a:solidFill>
                  <a:schemeClr val="accent1"/>
                </a:solidFill>
              </a:rPr>
              <a:t>Testing</a:t>
            </a:r>
          </a:p>
        </p:txBody>
      </p:sp>
      <p:sp>
        <p:nvSpPr>
          <p:cNvPr id="10" name="TextBox 9">
            <a:extLst>
              <a:ext uri="{FF2B5EF4-FFF2-40B4-BE49-F238E27FC236}">
                <a16:creationId xmlns:a16="http://schemas.microsoft.com/office/drawing/2014/main" id="{72192D68-F184-A9D5-67AD-A3DD15B115FA}"/>
              </a:ext>
            </a:extLst>
          </p:cNvPr>
          <p:cNvSpPr txBox="1"/>
          <p:nvPr/>
        </p:nvSpPr>
        <p:spPr>
          <a:xfrm>
            <a:off x="4783126" y="1335506"/>
            <a:ext cx="3763768" cy="307777"/>
          </a:xfrm>
          <a:prstGeom prst="rect">
            <a:avLst/>
          </a:prstGeom>
          <a:noFill/>
        </p:spPr>
        <p:txBody>
          <a:bodyPr wrap="square" rtlCol="0">
            <a:spAutoFit/>
          </a:bodyPr>
          <a:lstStyle/>
          <a:p>
            <a:pPr algn="ctr"/>
            <a:r>
              <a:rPr lang="en-MY" b="1" dirty="0">
                <a:solidFill>
                  <a:schemeClr val="accent1"/>
                </a:solidFill>
              </a:rPr>
              <a:t>Result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Point 2</a:t>
            </a:r>
            <a:endParaRPr dirty="0">
              <a:solidFill>
                <a:schemeClr val="accent3"/>
              </a:solidFill>
            </a:endParaRPr>
          </a:p>
        </p:txBody>
      </p:sp>
      <p:pic>
        <p:nvPicPr>
          <p:cNvPr id="3" name="Picture 2">
            <a:extLst>
              <a:ext uri="{FF2B5EF4-FFF2-40B4-BE49-F238E27FC236}">
                <a16:creationId xmlns:a16="http://schemas.microsoft.com/office/drawing/2014/main" id="{2DE06DAD-EA7E-BF57-82B0-45FF41D1E7E7}"/>
              </a:ext>
            </a:extLst>
          </p:cNvPr>
          <p:cNvPicPr>
            <a:picLocks noChangeAspect="1"/>
          </p:cNvPicPr>
          <p:nvPr/>
        </p:nvPicPr>
        <p:blipFill>
          <a:blip r:embed="rId3"/>
          <a:stretch>
            <a:fillRect/>
          </a:stretch>
        </p:blipFill>
        <p:spPr>
          <a:xfrm>
            <a:off x="372979" y="1751862"/>
            <a:ext cx="3974894" cy="2813002"/>
          </a:xfrm>
          <a:prstGeom prst="rect">
            <a:avLst/>
          </a:prstGeom>
        </p:spPr>
      </p:pic>
      <p:pic>
        <p:nvPicPr>
          <p:cNvPr id="5" name="Picture 4">
            <a:extLst>
              <a:ext uri="{FF2B5EF4-FFF2-40B4-BE49-F238E27FC236}">
                <a16:creationId xmlns:a16="http://schemas.microsoft.com/office/drawing/2014/main" id="{2C3866C4-B8D5-738F-D30E-7BE14480DA60}"/>
              </a:ext>
            </a:extLst>
          </p:cNvPr>
          <p:cNvPicPr>
            <a:picLocks noChangeAspect="1"/>
          </p:cNvPicPr>
          <p:nvPr/>
        </p:nvPicPr>
        <p:blipFill>
          <a:blip r:embed="rId4"/>
          <a:stretch>
            <a:fillRect/>
          </a:stretch>
        </p:blipFill>
        <p:spPr>
          <a:xfrm>
            <a:off x="4689894" y="1748854"/>
            <a:ext cx="3857000" cy="2722011"/>
          </a:xfrm>
          <a:prstGeom prst="rect">
            <a:avLst/>
          </a:prstGeom>
        </p:spPr>
      </p:pic>
      <p:sp>
        <p:nvSpPr>
          <p:cNvPr id="6" name="TextBox 5">
            <a:extLst>
              <a:ext uri="{FF2B5EF4-FFF2-40B4-BE49-F238E27FC236}">
                <a16:creationId xmlns:a16="http://schemas.microsoft.com/office/drawing/2014/main" id="{D017E3FD-399B-DEA1-FCF9-7A5BBCD02ADA}"/>
              </a:ext>
            </a:extLst>
          </p:cNvPr>
          <p:cNvSpPr txBox="1"/>
          <p:nvPr/>
        </p:nvSpPr>
        <p:spPr>
          <a:xfrm>
            <a:off x="506536" y="1335506"/>
            <a:ext cx="3763768" cy="307777"/>
          </a:xfrm>
          <a:prstGeom prst="rect">
            <a:avLst/>
          </a:prstGeom>
          <a:noFill/>
        </p:spPr>
        <p:txBody>
          <a:bodyPr wrap="square" rtlCol="0">
            <a:spAutoFit/>
          </a:bodyPr>
          <a:lstStyle/>
          <a:p>
            <a:pPr algn="ctr"/>
            <a:r>
              <a:rPr lang="en-MY" b="1" dirty="0">
                <a:solidFill>
                  <a:schemeClr val="accent1"/>
                </a:solidFill>
              </a:rPr>
              <a:t>Testing</a:t>
            </a:r>
          </a:p>
        </p:txBody>
      </p:sp>
      <p:sp>
        <p:nvSpPr>
          <p:cNvPr id="9" name="TextBox 8">
            <a:extLst>
              <a:ext uri="{FF2B5EF4-FFF2-40B4-BE49-F238E27FC236}">
                <a16:creationId xmlns:a16="http://schemas.microsoft.com/office/drawing/2014/main" id="{695D8CC0-3C17-631D-8B04-AA2065A8E3BF}"/>
              </a:ext>
            </a:extLst>
          </p:cNvPr>
          <p:cNvSpPr txBox="1"/>
          <p:nvPr/>
        </p:nvSpPr>
        <p:spPr>
          <a:xfrm>
            <a:off x="4783126" y="1335506"/>
            <a:ext cx="3763768" cy="307777"/>
          </a:xfrm>
          <a:prstGeom prst="rect">
            <a:avLst/>
          </a:prstGeom>
          <a:noFill/>
        </p:spPr>
        <p:txBody>
          <a:bodyPr wrap="square" rtlCol="0">
            <a:spAutoFit/>
          </a:bodyPr>
          <a:lstStyle/>
          <a:p>
            <a:pPr algn="ctr"/>
            <a:r>
              <a:rPr lang="en-MY" b="1" dirty="0">
                <a:solidFill>
                  <a:schemeClr val="accent1"/>
                </a:solidFill>
              </a:rPr>
              <a:t>Result</a:t>
            </a:r>
          </a:p>
        </p:txBody>
      </p:sp>
    </p:spTree>
    <p:extLst>
      <p:ext uri="{BB962C8B-B14F-4D97-AF65-F5344CB8AC3E}">
        <p14:creationId xmlns:p14="http://schemas.microsoft.com/office/powerpoint/2010/main" val="259830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Point 3</a:t>
            </a:r>
            <a:endParaRPr dirty="0">
              <a:solidFill>
                <a:schemeClr val="accent3"/>
              </a:solidFill>
            </a:endParaRPr>
          </a:p>
        </p:txBody>
      </p:sp>
      <p:pic>
        <p:nvPicPr>
          <p:cNvPr id="5" name="Picture 4">
            <a:extLst>
              <a:ext uri="{FF2B5EF4-FFF2-40B4-BE49-F238E27FC236}">
                <a16:creationId xmlns:a16="http://schemas.microsoft.com/office/drawing/2014/main" id="{2C3866C4-B8D5-738F-D30E-7BE14480DA60}"/>
              </a:ext>
            </a:extLst>
          </p:cNvPr>
          <p:cNvPicPr>
            <a:picLocks noChangeAspect="1"/>
          </p:cNvPicPr>
          <p:nvPr/>
        </p:nvPicPr>
        <p:blipFill>
          <a:blip r:embed="rId3"/>
          <a:stretch>
            <a:fillRect/>
          </a:stretch>
        </p:blipFill>
        <p:spPr>
          <a:xfrm>
            <a:off x="4689894" y="1748854"/>
            <a:ext cx="3857000" cy="2722011"/>
          </a:xfrm>
          <a:prstGeom prst="rect">
            <a:avLst/>
          </a:prstGeom>
        </p:spPr>
      </p:pic>
      <p:pic>
        <p:nvPicPr>
          <p:cNvPr id="4" name="Picture 3">
            <a:extLst>
              <a:ext uri="{FF2B5EF4-FFF2-40B4-BE49-F238E27FC236}">
                <a16:creationId xmlns:a16="http://schemas.microsoft.com/office/drawing/2014/main" id="{CC54E1B3-E4F5-704B-1F5E-4FBA550478A7}"/>
              </a:ext>
            </a:extLst>
          </p:cNvPr>
          <p:cNvPicPr>
            <a:picLocks noChangeAspect="1"/>
          </p:cNvPicPr>
          <p:nvPr/>
        </p:nvPicPr>
        <p:blipFill>
          <a:blip r:embed="rId4"/>
          <a:stretch>
            <a:fillRect/>
          </a:stretch>
        </p:blipFill>
        <p:spPr>
          <a:xfrm>
            <a:off x="506535" y="1748854"/>
            <a:ext cx="3763768" cy="2722011"/>
          </a:xfrm>
          <a:prstGeom prst="rect">
            <a:avLst/>
          </a:prstGeom>
        </p:spPr>
      </p:pic>
      <p:sp>
        <p:nvSpPr>
          <p:cNvPr id="6" name="TextBox 5">
            <a:extLst>
              <a:ext uri="{FF2B5EF4-FFF2-40B4-BE49-F238E27FC236}">
                <a16:creationId xmlns:a16="http://schemas.microsoft.com/office/drawing/2014/main" id="{58977DDB-0A41-1EBD-04FD-5FC7A7774670}"/>
              </a:ext>
            </a:extLst>
          </p:cNvPr>
          <p:cNvSpPr txBox="1"/>
          <p:nvPr/>
        </p:nvSpPr>
        <p:spPr>
          <a:xfrm>
            <a:off x="506536" y="1335506"/>
            <a:ext cx="3763768" cy="307777"/>
          </a:xfrm>
          <a:prstGeom prst="rect">
            <a:avLst/>
          </a:prstGeom>
          <a:noFill/>
        </p:spPr>
        <p:txBody>
          <a:bodyPr wrap="square" rtlCol="0">
            <a:spAutoFit/>
          </a:bodyPr>
          <a:lstStyle/>
          <a:p>
            <a:pPr algn="ctr"/>
            <a:r>
              <a:rPr lang="en-MY" b="1" dirty="0">
                <a:solidFill>
                  <a:schemeClr val="accent1"/>
                </a:solidFill>
              </a:rPr>
              <a:t>Testing</a:t>
            </a:r>
          </a:p>
        </p:txBody>
      </p:sp>
      <p:sp>
        <p:nvSpPr>
          <p:cNvPr id="7" name="TextBox 6">
            <a:extLst>
              <a:ext uri="{FF2B5EF4-FFF2-40B4-BE49-F238E27FC236}">
                <a16:creationId xmlns:a16="http://schemas.microsoft.com/office/drawing/2014/main" id="{5689BEE7-EE72-2F83-C7FF-4DD6884FBBED}"/>
              </a:ext>
            </a:extLst>
          </p:cNvPr>
          <p:cNvSpPr txBox="1"/>
          <p:nvPr/>
        </p:nvSpPr>
        <p:spPr>
          <a:xfrm>
            <a:off x="4783126" y="1335506"/>
            <a:ext cx="3763768" cy="307777"/>
          </a:xfrm>
          <a:prstGeom prst="rect">
            <a:avLst/>
          </a:prstGeom>
          <a:noFill/>
        </p:spPr>
        <p:txBody>
          <a:bodyPr wrap="square" rtlCol="0">
            <a:spAutoFit/>
          </a:bodyPr>
          <a:lstStyle/>
          <a:p>
            <a:pPr algn="ctr"/>
            <a:r>
              <a:rPr lang="en-MY" b="1" dirty="0">
                <a:solidFill>
                  <a:schemeClr val="accent1"/>
                </a:solidFill>
              </a:rPr>
              <a:t>Result</a:t>
            </a:r>
          </a:p>
        </p:txBody>
      </p:sp>
    </p:spTree>
    <p:extLst>
      <p:ext uri="{BB962C8B-B14F-4D97-AF65-F5344CB8AC3E}">
        <p14:creationId xmlns:p14="http://schemas.microsoft.com/office/powerpoint/2010/main" val="333678436"/>
      </p:ext>
    </p:extLst>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1611</TotalTime>
  <Words>1065</Words>
  <Application>Microsoft Office PowerPoint</Application>
  <PresentationFormat>On-screen Show (16:9)</PresentationFormat>
  <Paragraphs>210</Paragraphs>
  <Slides>45</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Golos Text Medium</vt:lpstr>
      <vt:lpstr>Golos Text</vt:lpstr>
      <vt:lpstr>Bebas Neue</vt:lpstr>
      <vt:lpstr>Arial</vt:lpstr>
      <vt:lpstr>Artificial Intelligence by Slidesgo</vt:lpstr>
      <vt:lpstr>Assignment 3 Web Hacking Challenge Teh Jia Xuan 32844700</vt:lpstr>
      <vt:lpstr>Part A   Reflected XSS</vt:lpstr>
      <vt:lpstr>Task A.1 (Home Page Reflected XSS)</vt:lpstr>
      <vt:lpstr>Task A.1 (Greeting Page Reflected XSS)</vt:lpstr>
      <vt:lpstr>Reason Potential XSS Vulnerability Points</vt:lpstr>
      <vt:lpstr>Task A.2 Testing Vulnerability Points</vt:lpstr>
      <vt:lpstr>Point 1</vt:lpstr>
      <vt:lpstr>Point 2</vt:lpstr>
      <vt:lpstr>Point 3</vt:lpstr>
      <vt:lpstr>Point 1, 2 &amp; 3 </vt:lpstr>
      <vt:lpstr>Point 4</vt:lpstr>
      <vt:lpstr>Point 4 </vt:lpstr>
      <vt:lpstr>Point 5</vt:lpstr>
      <vt:lpstr>Point 6</vt:lpstr>
      <vt:lpstr>Point 5 &amp; 6 </vt:lpstr>
      <vt:lpstr>Point 5 &amp; 6(consequences and mitigation)</vt:lpstr>
      <vt:lpstr>Part B   Unauthorised Access</vt:lpstr>
      <vt:lpstr>Part B.1- Unauthorised access Charlie’s data</vt:lpstr>
      <vt:lpstr>Part B.1 Private data of Charlie</vt:lpstr>
      <vt:lpstr>Part B.1 Demonstrate (Private Document 1)</vt:lpstr>
      <vt:lpstr>Part B.1 Demonstrate (Private Document 1) </vt:lpstr>
      <vt:lpstr>Part B.1 Demonstrate (Private Document 2)</vt:lpstr>
      <vt:lpstr>Part B.1 Demonstrate (Private Document 2) </vt:lpstr>
      <vt:lpstr>Part B.1 tests attempt 1</vt:lpstr>
      <vt:lpstr>Part B.1 tests attempt 1</vt:lpstr>
      <vt:lpstr>Part B.1 tests attempt 1 interpretation</vt:lpstr>
      <vt:lpstr>Part B.1 tests attempt 2</vt:lpstr>
      <vt:lpstr>Part B.1 tests attempt 2</vt:lpstr>
      <vt:lpstr>Part B.1 tests attempt 2 interpretation</vt:lpstr>
      <vt:lpstr>Part B.1 tests attempt 3  </vt:lpstr>
      <vt:lpstr>Part B.1 tests attempt 3  </vt:lpstr>
      <vt:lpstr>Part B.1 tests attempt 3 interpretation</vt:lpstr>
      <vt:lpstr>Part C   SQL Injection</vt:lpstr>
      <vt:lpstr>Part C.1</vt:lpstr>
      <vt:lpstr>Part C.1</vt:lpstr>
      <vt:lpstr>Part C.1</vt:lpstr>
      <vt:lpstr>PowerPoint Presentation</vt:lpstr>
      <vt:lpstr>PowerPoint Presentation</vt:lpstr>
      <vt:lpstr>Part C.2</vt:lpstr>
      <vt:lpstr>Part C.2</vt:lpstr>
      <vt:lpstr>Part C.2</vt:lpstr>
      <vt:lpstr>Part D   Privacy &amp; Ethical</vt:lpstr>
      <vt:lpstr>Part D: Privacy and Ethics</vt:lpstr>
      <vt:lpstr>Part D: Privacy and Ethics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3 Web Hacking Challenge</dc:title>
  <cp:lastModifiedBy>Jia Teh</cp:lastModifiedBy>
  <cp:revision>18</cp:revision>
  <dcterms:modified xsi:type="dcterms:W3CDTF">2023-06-09T11:57:31Z</dcterms:modified>
</cp:coreProperties>
</file>